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56" r:id="rId2"/>
    <p:sldId id="257" r:id="rId3"/>
    <p:sldId id="274" r:id="rId4"/>
    <p:sldId id="275" r:id="rId5"/>
    <p:sldId id="259" r:id="rId6"/>
    <p:sldId id="260" r:id="rId7"/>
    <p:sldId id="277" r:id="rId8"/>
    <p:sldId id="262" r:id="rId9"/>
    <p:sldId id="263" r:id="rId10"/>
    <p:sldId id="264" r:id="rId11"/>
    <p:sldId id="265" r:id="rId12"/>
    <p:sldId id="266" r:id="rId13"/>
    <p:sldId id="267" r:id="rId14"/>
    <p:sldId id="270" r:id="rId15"/>
    <p:sldId id="271" r:id="rId16"/>
    <p:sldId id="268" r:id="rId17"/>
    <p:sldId id="278" r:id="rId18"/>
    <p:sldId id="276" r:id="rId19"/>
    <p:sldId id="269" r:id="rId20"/>
    <p:sldId id="272"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xmlns:mv="urn:schemas-microsoft-com:mac:vml" xmlns:mc="http://schemas.openxmlformats.org/markup-compatibility/2006" val="0"/>
    </p:ext>
    <p:ext uri="{D31A062A-798A-4329-ABDD-BBA856620510}">
      <p14:defaultImageDpi xmlns=""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7975" autoAdjust="0"/>
    <p:restoredTop sz="98829" autoAdjust="0"/>
  </p:normalViewPr>
  <p:slideViewPr>
    <p:cSldViewPr snapToGrid="0" snapToObjects="1">
      <p:cViewPr varScale="1">
        <p:scale>
          <a:sx n="78" d="100"/>
          <a:sy n="78" d="100"/>
        </p:scale>
        <p:origin x="-65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B27D44-33FD-2C43-8545-A0F15348F88C}" type="datetimeFigureOut">
              <a:rPr lang="en-US" smtClean="0"/>
              <a:pPr/>
              <a:t>8/1/2015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7931CB-A7BF-BB46-B8C4-F9E8B290E2EF}"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4231525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5250A9-A76B-3746-A060-DD9B7EC2009F}" type="datetimeFigureOut">
              <a:rPr lang="en-US" smtClean="0"/>
              <a:pPr/>
              <a:t>8/1/2015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9B161D-3369-8A4F-AC2F-88CAA5019894}"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4590111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January 7, 2015</a:t>
            </a:r>
            <a:endParaRPr lang="en-US"/>
          </a:p>
        </p:txBody>
      </p:sp>
      <p:sp>
        <p:nvSpPr>
          <p:cNvPr id="5" name="Footer Placeholder 4"/>
          <p:cNvSpPr>
            <a:spLocks noGrp="1"/>
          </p:cNvSpPr>
          <p:nvPr>
            <p:ph type="ftr" sz="quarter" idx="11"/>
          </p:nvPr>
        </p:nvSpPr>
        <p:spPr/>
        <p:txBody>
          <a:bodyPr/>
          <a:lstStyle/>
          <a:p>
            <a:r>
              <a:rPr lang="en-US" smtClean="0"/>
              <a:t>Operations and Rules</a:t>
            </a:r>
            <a:endParaRPr lang="en-US"/>
          </a:p>
        </p:txBody>
      </p:sp>
      <p:sp>
        <p:nvSpPr>
          <p:cNvPr id="6" name="Slide Number Placeholder 5"/>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745689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January 7, 2015</a:t>
            </a:r>
            <a:endParaRPr lang="en-US"/>
          </a:p>
        </p:txBody>
      </p:sp>
      <p:sp>
        <p:nvSpPr>
          <p:cNvPr id="5" name="Footer Placeholder 4"/>
          <p:cNvSpPr>
            <a:spLocks noGrp="1"/>
          </p:cNvSpPr>
          <p:nvPr>
            <p:ph type="ftr" sz="quarter" idx="11"/>
          </p:nvPr>
        </p:nvSpPr>
        <p:spPr/>
        <p:txBody>
          <a:bodyPr/>
          <a:lstStyle/>
          <a:p>
            <a:r>
              <a:rPr lang="en-US" smtClean="0"/>
              <a:t>Operations and Rules</a:t>
            </a:r>
            <a:endParaRPr lang="en-US"/>
          </a:p>
        </p:txBody>
      </p:sp>
      <p:sp>
        <p:nvSpPr>
          <p:cNvPr id="6" name="Slide Number Placeholder 5"/>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617154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January 7, 2015</a:t>
            </a:r>
            <a:endParaRPr lang="en-US"/>
          </a:p>
        </p:txBody>
      </p:sp>
      <p:sp>
        <p:nvSpPr>
          <p:cNvPr id="5" name="Footer Placeholder 4"/>
          <p:cNvSpPr>
            <a:spLocks noGrp="1"/>
          </p:cNvSpPr>
          <p:nvPr>
            <p:ph type="ftr" sz="quarter" idx="11"/>
          </p:nvPr>
        </p:nvSpPr>
        <p:spPr/>
        <p:txBody>
          <a:bodyPr/>
          <a:lstStyle/>
          <a:p>
            <a:r>
              <a:rPr lang="en-US" smtClean="0"/>
              <a:t>Operations and Rules</a:t>
            </a:r>
            <a:endParaRPr lang="en-US"/>
          </a:p>
        </p:txBody>
      </p:sp>
      <p:sp>
        <p:nvSpPr>
          <p:cNvPr id="6" name="Slide Number Placeholder 5"/>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027347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January 7, 2015</a:t>
            </a:r>
            <a:endParaRPr lang="en-US" dirty="0"/>
          </a:p>
        </p:txBody>
      </p:sp>
      <p:sp>
        <p:nvSpPr>
          <p:cNvPr id="5" name="Footer Placeholder 4"/>
          <p:cNvSpPr>
            <a:spLocks noGrp="1"/>
          </p:cNvSpPr>
          <p:nvPr>
            <p:ph type="ftr" sz="quarter" idx="11"/>
          </p:nvPr>
        </p:nvSpPr>
        <p:spPr/>
        <p:txBody>
          <a:bodyPr/>
          <a:lstStyle/>
          <a:p>
            <a:r>
              <a:rPr lang="en-US" dirty="0" smtClean="0"/>
              <a:t>Operations and Rules</a:t>
            </a:r>
            <a:endParaRPr lang="en-US" dirty="0"/>
          </a:p>
        </p:txBody>
      </p:sp>
      <p:sp>
        <p:nvSpPr>
          <p:cNvPr id="6" name="Slide Number Placeholder 5"/>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790922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January 7, 2015</a:t>
            </a:r>
            <a:endParaRPr lang="en-US"/>
          </a:p>
        </p:txBody>
      </p:sp>
      <p:sp>
        <p:nvSpPr>
          <p:cNvPr id="5" name="Footer Placeholder 4"/>
          <p:cNvSpPr>
            <a:spLocks noGrp="1"/>
          </p:cNvSpPr>
          <p:nvPr>
            <p:ph type="ftr" sz="quarter" idx="11"/>
          </p:nvPr>
        </p:nvSpPr>
        <p:spPr/>
        <p:txBody>
          <a:bodyPr/>
          <a:lstStyle/>
          <a:p>
            <a:r>
              <a:rPr lang="en-US" smtClean="0"/>
              <a:t>Operations and Rules</a:t>
            </a:r>
            <a:endParaRPr lang="en-US"/>
          </a:p>
        </p:txBody>
      </p:sp>
      <p:sp>
        <p:nvSpPr>
          <p:cNvPr id="6" name="Slide Number Placeholder 5"/>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4126459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January 7, 2015</a:t>
            </a:r>
            <a:endParaRPr lang="en-US"/>
          </a:p>
        </p:txBody>
      </p:sp>
      <p:sp>
        <p:nvSpPr>
          <p:cNvPr id="6" name="Footer Placeholder 5"/>
          <p:cNvSpPr>
            <a:spLocks noGrp="1"/>
          </p:cNvSpPr>
          <p:nvPr>
            <p:ph type="ftr" sz="quarter" idx="11"/>
          </p:nvPr>
        </p:nvSpPr>
        <p:spPr/>
        <p:txBody>
          <a:bodyPr/>
          <a:lstStyle/>
          <a:p>
            <a:r>
              <a:rPr lang="en-US" smtClean="0"/>
              <a:t>Operations and Rules</a:t>
            </a:r>
            <a:endParaRPr lang="en-US"/>
          </a:p>
        </p:txBody>
      </p:sp>
      <p:sp>
        <p:nvSpPr>
          <p:cNvPr id="7" name="Slide Number Placeholder 6"/>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096883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January 7, 2015</a:t>
            </a:r>
            <a:endParaRPr lang="en-US"/>
          </a:p>
        </p:txBody>
      </p:sp>
      <p:sp>
        <p:nvSpPr>
          <p:cNvPr id="8" name="Footer Placeholder 7"/>
          <p:cNvSpPr>
            <a:spLocks noGrp="1"/>
          </p:cNvSpPr>
          <p:nvPr>
            <p:ph type="ftr" sz="quarter" idx="11"/>
          </p:nvPr>
        </p:nvSpPr>
        <p:spPr/>
        <p:txBody>
          <a:bodyPr/>
          <a:lstStyle/>
          <a:p>
            <a:r>
              <a:rPr lang="en-US" smtClean="0"/>
              <a:t>Operations and Rules</a:t>
            </a:r>
            <a:endParaRPr lang="en-US"/>
          </a:p>
        </p:txBody>
      </p:sp>
      <p:sp>
        <p:nvSpPr>
          <p:cNvPr id="9" name="Slide Number Placeholder 8"/>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523592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January 7, 2015</a:t>
            </a:r>
            <a:endParaRPr lang="en-US"/>
          </a:p>
        </p:txBody>
      </p:sp>
      <p:sp>
        <p:nvSpPr>
          <p:cNvPr id="4" name="Footer Placeholder 3"/>
          <p:cNvSpPr>
            <a:spLocks noGrp="1"/>
          </p:cNvSpPr>
          <p:nvPr>
            <p:ph type="ftr" sz="quarter" idx="11"/>
          </p:nvPr>
        </p:nvSpPr>
        <p:spPr/>
        <p:txBody>
          <a:bodyPr/>
          <a:lstStyle/>
          <a:p>
            <a:r>
              <a:rPr lang="en-US" smtClean="0"/>
              <a:t>Operations and Rules</a:t>
            </a:r>
            <a:endParaRPr lang="en-US"/>
          </a:p>
        </p:txBody>
      </p:sp>
      <p:sp>
        <p:nvSpPr>
          <p:cNvPr id="5" name="Slide Number Placeholder 4"/>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720017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7, 2015</a:t>
            </a:r>
            <a:endParaRPr lang="en-US"/>
          </a:p>
        </p:txBody>
      </p:sp>
      <p:sp>
        <p:nvSpPr>
          <p:cNvPr id="3" name="Footer Placeholder 2"/>
          <p:cNvSpPr>
            <a:spLocks noGrp="1"/>
          </p:cNvSpPr>
          <p:nvPr>
            <p:ph type="ftr" sz="quarter" idx="11"/>
          </p:nvPr>
        </p:nvSpPr>
        <p:spPr/>
        <p:txBody>
          <a:bodyPr/>
          <a:lstStyle/>
          <a:p>
            <a:r>
              <a:rPr lang="en-US" smtClean="0"/>
              <a:t>Operations and Rules</a:t>
            </a:r>
            <a:endParaRPr lang="en-US"/>
          </a:p>
        </p:txBody>
      </p:sp>
      <p:sp>
        <p:nvSpPr>
          <p:cNvPr id="4" name="Slide Number Placeholder 3"/>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2668552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January 7, 2015</a:t>
            </a:r>
            <a:endParaRPr lang="en-US"/>
          </a:p>
        </p:txBody>
      </p:sp>
      <p:sp>
        <p:nvSpPr>
          <p:cNvPr id="6" name="Footer Placeholder 5"/>
          <p:cNvSpPr>
            <a:spLocks noGrp="1"/>
          </p:cNvSpPr>
          <p:nvPr>
            <p:ph type="ftr" sz="quarter" idx="11"/>
          </p:nvPr>
        </p:nvSpPr>
        <p:spPr/>
        <p:txBody>
          <a:bodyPr/>
          <a:lstStyle/>
          <a:p>
            <a:r>
              <a:rPr lang="en-US" smtClean="0"/>
              <a:t>Operations and Rules</a:t>
            </a:r>
            <a:endParaRPr lang="en-US"/>
          </a:p>
        </p:txBody>
      </p:sp>
      <p:sp>
        <p:nvSpPr>
          <p:cNvPr id="7" name="Slide Number Placeholder 6"/>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3570151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January 7, 2015</a:t>
            </a:r>
            <a:endParaRPr lang="en-US"/>
          </a:p>
        </p:txBody>
      </p:sp>
      <p:sp>
        <p:nvSpPr>
          <p:cNvPr id="6" name="Footer Placeholder 5"/>
          <p:cNvSpPr>
            <a:spLocks noGrp="1"/>
          </p:cNvSpPr>
          <p:nvPr>
            <p:ph type="ftr" sz="quarter" idx="11"/>
          </p:nvPr>
        </p:nvSpPr>
        <p:spPr/>
        <p:txBody>
          <a:bodyPr/>
          <a:lstStyle/>
          <a:p>
            <a:r>
              <a:rPr lang="en-US" smtClean="0"/>
              <a:t>Operations and Rules</a:t>
            </a:r>
            <a:endParaRPr lang="en-US"/>
          </a:p>
        </p:txBody>
      </p:sp>
      <p:sp>
        <p:nvSpPr>
          <p:cNvPr id="7" name="Slide Number Placeholder 6"/>
          <p:cNvSpPr>
            <a:spLocks noGrp="1"/>
          </p:cNvSpPr>
          <p:nvPr>
            <p:ph type="sldNum" sz="quarter" idx="12"/>
          </p:nvPr>
        </p:nvSpPr>
        <p:spPr/>
        <p:txBody>
          <a:bodyPr/>
          <a:lstStyle/>
          <a:p>
            <a:fld id="{8E5A7B7A-DF28-6349-B5CF-D7CDEBF5CB83}"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708320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083041"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rgbClr val="000000"/>
                </a:solidFill>
              </a:defRPr>
            </a:lvl1pPr>
          </a:lstStyle>
          <a:p>
            <a:r>
              <a:rPr lang="en-US" smtClean="0"/>
              <a:t>Operations and Rules</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rgbClr val="000000"/>
                </a:solidFill>
              </a:defRPr>
            </a:lvl1pPr>
          </a:lstStyle>
          <a:p>
            <a:fld id="{8E5A7B7A-DF28-6349-B5CF-D7CDEBF5CB83}" type="slidenum">
              <a:rPr lang="en-US" smtClean="0"/>
              <a:pPr/>
              <a:t>‹#›</a:t>
            </a:fld>
            <a:endParaRPr lang="en-US" dirty="0"/>
          </a:p>
        </p:txBody>
      </p:sp>
      <p:pic>
        <p:nvPicPr>
          <p:cNvPr id="7" name="Picture 6" descr="Cube-Quest-Challenge-Graphic-edit3.jpg"/>
          <p:cNvPicPr>
            <a:picLocks noChangeAspect="1"/>
          </p:cNvPicPr>
          <p:nvPr userDrawn="1"/>
        </p:nvPicPr>
        <p:blipFill>
          <a:blip r:embed="rId13">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7684681" y="37137"/>
            <a:ext cx="1435132" cy="1435132"/>
          </a:xfrm>
          <a:prstGeom prst="rect">
            <a:avLst/>
          </a:prstGeom>
        </p:spPr>
      </p:pic>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r>
              <a:rPr lang="en-US" smtClean="0"/>
              <a:t>January 7, 2015</a:t>
            </a:r>
            <a:endParaRPr lang="en-US" dirty="0"/>
          </a:p>
        </p:txBody>
      </p:sp>
      <p:cxnSp>
        <p:nvCxnSpPr>
          <p:cNvPr id="8" name="Straight Connector 7"/>
          <p:cNvCxnSpPr/>
          <p:nvPr userDrawn="1"/>
        </p:nvCxnSpPr>
        <p:spPr>
          <a:xfrm flipH="1">
            <a:off x="2590800" y="1455363"/>
            <a:ext cx="6499762" cy="0"/>
          </a:xfrm>
          <a:prstGeom prst="line">
            <a:avLst/>
          </a:prstGeom>
          <a:ln>
            <a:solidFill>
              <a:schemeClr val="bg1">
                <a:lumMod val="50000"/>
              </a:schemeClr>
            </a:solidFill>
            <a:prstDash val="lgDashDot"/>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 xmlns:p14="http://schemas.microsoft.com/office/powerpoint/2010/main" xmlns:mv="urn:schemas-microsoft-com:mac:vml" xmlns:mc="http://schemas.openxmlformats.org/markup-compatibility/2006" val="21384399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ARC-cubequestchallenge@mail.nasa.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fcc.gov/document/guidance-obtaining-licenses-small-satellit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be-quest-challenge-graphic-edit3-1to1.5.jpg"/>
          <p:cNvPicPr>
            <a:picLocks noChangeAspect="1"/>
          </p:cNvPicPr>
          <p:nvPr/>
        </p:nvPicPr>
        <p:blipFill>
          <a:blip r:embed="rId2">
            <a:extLst>
              <a:ext uri="{28A0092B-C50C-407E-A947-70E740481C1C}">
                <a14:useLocalDpi xmlns="" xmlns:a14="http://schemas.microsoft.com/office/drawing/2010/main" xmlns:mv="urn:schemas-microsoft-com:mac:vml" xmlns:mc="http://schemas.openxmlformats.org/markup-compatibility/2006" val="0"/>
              </a:ext>
            </a:extLst>
          </a:blip>
          <a:stretch>
            <a:fillRect/>
          </a:stretch>
        </p:blipFill>
        <p:spPr>
          <a:xfrm>
            <a:off x="0" y="0"/>
            <a:ext cx="9144000" cy="6857999"/>
          </a:xfrm>
          <a:prstGeom prst="rect">
            <a:avLst/>
          </a:prstGeom>
        </p:spPr>
      </p:pic>
      <p:sp>
        <p:nvSpPr>
          <p:cNvPr id="2" name="Title 1"/>
          <p:cNvSpPr>
            <a:spLocks noGrp="1"/>
          </p:cNvSpPr>
          <p:nvPr>
            <p:ph type="ctrTitle"/>
          </p:nvPr>
        </p:nvSpPr>
        <p:spPr>
          <a:xfrm>
            <a:off x="130251" y="2425738"/>
            <a:ext cx="8422679" cy="960527"/>
          </a:xfrm>
          <a:solidFill>
            <a:schemeClr val="tx1"/>
          </a:solidFill>
          <a:ln>
            <a:noFill/>
          </a:ln>
        </p:spPr>
        <p:txBody>
          <a:bodyPr>
            <a:normAutofit/>
          </a:bodyPr>
          <a:lstStyle/>
          <a:p>
            <a:r>
              <a:rPr lang="en-US" dirty="0" smtClean="0">
                <a:solidFill>
                  <a:schemeClr val="bg1"/>
                </a:solidFill>
              </a:rPr>
              <a:t>Operations and Rules</a:t>
            </a:r>
            <a:endParaRPr lang="en-US" dirty="0">
              <a:solidFill>
                <a:schemeClr val="bg1"/>
              </a:solidFill>
            </a:endParaRPr>
          </a:p>
        </p:txBody>
      </p:sp>
      <p:sp>
        <p:nvSpPr>
          <p:cNvPr id="3" name="Subtitle 2"/>
          <p:cNvSpPr>
            <a:spLocks noGrp="1"/>
          </p:cNvSpPr>
          <p:nvPr>
            <p:ph type="subTitle" idx="1"/>
          </p:nvPr>
        </p:nvSpPr>
        <p:spPr>
          <a:xfrm>
            <a:off x="769203" y="5307320"/>
            <a:ext cx="6400800" cy="1077540"/>
          </a:xfrm>
        </p:spPr>
        <p:txBody>
          <a:bodyPr>
            <a:noAutofit/>
          </a:bodyPr>
          <a:lstStyle/>
          <a:p>
            <a:r>
              <a:rPr lang="en-US" sz="3600" b="1" dirty="0" smtClean="0">
                <a:solidFill>
                  <a:schemeClr val="tx1"/>
                </a:solidFill>
                <a:effectLst>
                  <a:outerShdw blurRad="60007" dir="2000400" sy="-30000" kx="-800400" algn="bl" rotWithShape="0">
                    <a:prstClr val="black">
                      <a:alpha val="20000"/>
                    </a:prstClr>
                  </a:outerShdw>
                </a:effectLst>
              </a:rPr>
              <a:t>Jim Cockrell</a:t>
            </a:r>
          </a:p>
          <a:p>
            <a:r>
              <a:rPr lang="en-US" sz="3600" b="1" dirty="0" smtClean="0">
                <a:solidFill>
                  <a:schemeClr val="tx1"/>
                </a:solidFill>
                <a:effectLst>
                  <a:outerShdw blurRad="60007" dir="2000400" sy="-30000" kx="-800400" algn="bl" rotWithShape="0">
                    <a:prstClr val="black">
                      <a:alpha val="20000"/>
                    </a:prstClr>
                  </a:outerShdw>
                </a:effectLst>
              </a:rPr>
              <a:t>Cube Quest Administrator</a:t>
            </a:r>
            <a:endParaRPr lang="en-US" sz="3600" b="1" dirty="0">
              <a:solidFill>
                <a:schemeClr val="tx1"/>
              </a:solidFill>
              <a:effectLst>
                <a:outerShdw blurRad="60007" dir="2000400" sy="-30000" kx="-800400" algn="bl" rotWithShape="0">
                  <a:prstClr val="black">
                    <a:alpha val="20000"/>
                  </a:prstClr>
                </a:outerShdw>
              </a:effectLst>
            </a:endParaRPr>
          </a:p>
        </p:txBody>
      </p:sp>
      <p:sp>
        <p:nvSpPr>
          <p:cNvPr id="5" name="Rectangle 4"/>
          <p:cNvSpPr/>
          <p:nvPr/>
        </p:nvSpPr>
        <p:spPr>
          <a:xfrm>
            <a:off x="1172253" y="3369985"/>
            <a:ext cx="1921196" cy="11721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xmlns:mv="urn:schemas-microsoft-com:mac:vml" xmlns:mc="http://schemas.openxmlformats.org/markup-compatibility/2006" val="2954869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NASA-Furnished Resources</a:t>
            </a:r>
            <a:br>
              <a:rPr lang="en-US" dirty="0" smtClean="0"/>
            </a:br>
            <a:r>
              <a:rPr lang="en-US" sz="3100" dirty="0" smtClean="0"/>
              <a:t>Sect. 3.4</a:t>
            </a:r>
            <a:endParaRPr lang="en-US" sz="3100" dirty="0"/>
          </a:p>
        </p:txBody>
      </p:sp>
      <p:sp>
        <p:nvSpPr>
          <p:cNvPr id="3" name="Content Placeholder 2"/>
          <p:cNvSpPr>
            <a:spLocks noGrp="1"/>
          </p:cNvSpPr>
          <p:nvPr>
            <p:ph idx="1"/>
          </p:nvPr>
        </p:nvSpPr>
        <p:spPr>
          <a:xfrm>
            <a:off x="457200" y="1600200"/>
            <a:ext cx="8229600" cy="5029329"/>
          </a:xfrm>
        </p:spPr>
        <p:txBody>
          <a:bodyPr>
            <a:normAutofit/>
          </a:bodyPr>
          <a:lstStyle/>
          <a:p>
            <a:r>
              <a:rPr lang="en-US" dirty="0" smtClean="0"/>
              <a:t>For qualified “top-tier” winners of GT4:</a:t>
            </a:r>
          </a:p>
          <a:p>
            <a:pPr lvl="1"/>
            <a:r>
              <a:rPr lang="en-US" dirty="0" smtClean="0"/>
              <a:t>Launch and deployment on EM-1, the first lunar flyby mission of Orion, 2018</a:t>
            </a:r>
          </a:p>
          <a:p>
            <a:pPr lvl="1"/>
            <a:r>
              <a:rPr lang="en-US" dirty="0" smtClean="0"/>
              <a:t>No-cost integration with SLS upper stage 6U dispenser</a:t>
            </a:r>
          </a:p>
          <a:p>
            <a:r>
              <a:rPr lang="en-US" dirty="0" smtClean="0"/>
              <a:t>Teams may elect to procure, at their own cost:</a:t>
            </a:r>
          </a:p>
          <a:p>
            <a:pPr lvl="1"/>
            <a:r>
              <a:rPr lang="en-US" dirty="0" smtClean="0"/>
              <a:t>DSN communications services (see later talk)</a:t>
            </a:r>
          </a:p>
          <a:p>
            <a:pPr lvl="1"/>
            <a:r>
              <a:rPr lang="en-US" dirty="0" smtClean="0"/>
              <a:t>MMGS (navigation and command) (see later talk)</a:t>
            </a:r>
          </a:p>
          <a:p>
            <a:pPr lvl="1"/>
            <a:r>
              <a:rPr lang="en-US" dirty="0" smtClean="0"/>
              <a:t>Small Payload Integration and Testing Services (SPLITS, KSC) (info available)</a:t>
            </a:r>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10</a:t>
            </a:fld>
            <a:endParaRPr lang="en-US"/>
          </a:p>
        </p:txBody>
      </p:sp>
    </p:spTree>
    <p:extLst>
      <p:ext uri="{BB962C8B-B14F-4D97-AF65-F5344CB8AC3E}">
        <p14:creationId xmlns="" xmlns:p14="http://schemas.microsoft.com/office/powerpoint/2010/main" xmlns:mv="urn:schemas-microsoft-com:mac:vml" xmlns:mc="http://schemas.openxmlformats.org/markup-compatibility/2006" val="511897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Requirements</a:t>
            </a:r>
            <a:br>
              <a:rPr lang="en-US" dirty="0" smtClean="0"/>
            </a:br>
            <a:r>
              <a:rPr lang="en-US" sz="3100" dirty="0" smtClean="0"/>
              <a:t>Sect 4.3; Rules 4 and 5</a:t>
            </a:r>
            <a:endParaRPr lang="en-US" sz="3100" dirty="0"/>
          </a:p>
        </p:txBody>
      </p:sp>
      <p:sp>
        <p:nvSpPr>
          <p:cNvPr id="3" name="Content Placeholder 2"/>
          <p:cNvSpPr>
            <a:spLocks noGrp="1"/>
          </p:cNvSpPr>
          <p:nvPr>
            <p:ph idx="1"/>
          </p:nvPr>
        </p:nvSpPr>
        <p:spPr/>
        <p:txBody>
          <a:bodyPr>
            <a:normAutofit fontScale="85000" lnSpcReduction="10000"/>
          </a:bodyPr>
          <a:lstStyle/>
          <a:p>
            <a:r>
              <a:rPr lang="en-US" dirty="0" smtClean="0">
                <a:latin typeface="Calibri"/>
                <a:cs typeface="Calibri"/>
              </a:rPr>
              <a:t>Comply with SLS Interface Definition Requirements Document (IDRD)</a:t>
            </a:r>
          </a:p>
          <a:p>
            <a:r>
              <a:rPr lang="en-US" dirty="0" smtClean="0">
                <a:latin typeface="Calibri"/>
                <a:cs typeface="Calibri"/>
              </a:rPr>
              <a:t>Only one 6U </a:t>
            </a:r>
            <a:r>
              <a:rPr lang="en-US" dirty="0" err="1" smtClean="0">
                <a:latin typeface="Calibri"/>
                <a:cs typeface="Calibri"/>
              </a:rPr>
              <a:t>CubeSat</a:t>
            </a:r>
            <a:r>
              <a:rPr lang="en-US" dirty="0" smtClean="0">
                <a:latin typeface="Calibri"/>
                <a:cs typeface="Calibri"/>
              </a:rPr>
              <a:t> per team</a:t>
            </a:r>
          </a:p>
          <a:p>
            <a:r>
              <a:rPr lang="en-US" dirty="0" smtClean="0">
                <a:latin typeface="Calibri"/>
                <a:cs typeface="Calibri"/>
              </a:rPr>
              <a:t>Teams with 3</a:t>
            </a:r>
            <a:r>
              <a:rPr lang="en-US" baseline="30000" dirty="0" smtClean="0">
                <a:latin typeface="Calibri"/>
                <a:cs typeface="Calibri"/>
              </a:rPr>
              <a:t>rd</a:t>
            </a:r>
            <a:r>
              <a:rPr lang="en-US" dirty="0">
                <a:latin typeface="Calibri"/>
                <a:cs typeface="Calibri"/>
              </a:rPr>
              <a:t>-</a:t>
            </a:r>
            <a:r>
              <a:rPr lang="en-US" dirty="0" smtClean="0">
                <a:latin typeface="Calibri"/>
                <a:cs typeface="Calibri"/>
              </a:rPr>
              <a:t>party launches submit </a:t>
            </a:r>
            <a:r>
              <a:rPr lang="en-US" i="1" dirty="0" smtClean="0">
                <a:latin typeface="Calibri"/>
                <a:ea typeface="ＭＳ 明朝"/>
                <a:cs typeface="Calibri"/>
              </a:rPr>
              <a:t>Required </a:t>
            </a:r>
            <a:r>
              <a:rPr lang="en-US" i="1" dirty="0">
                <a:latin typeface="Calibri"/>
                <a:ea typeface="ＭＳ 明朝"/>
                <a:cs typeface="Calibri"/>
              </a:rPr>
              <a:t>Data for Competitor Teams with Non-NASA </a:t>
            </a:r>
            <a:r>
              <a:rPr lang="en-US" i="1" dirty="0" smtClean="0">
                <a:latin typeface="Calibri"/>
                <a:ea typeface="ＭＳ 明朝"/>
                <a:cs typeface="Calibri"/>
              </a:rPr>
              <a:t>Launch, </a:t>
            </a:r>
            <a:r>
              <a:rPr lang="en-US" dirty="0" smtClean="0">
                <a:latin typeface="Calibri"/>
                <a:ea typeface="ＭＳ 明朝"/>
                <a:cs typeface="Calibri"/>
              </a:rPr>
              <a:t>and</a:t>
            </a:r>
            <a:r>
              <a:rPr lang="en-US" i="1" dirty="0" smtClean="0">
                <a:latin typeface="Calibri"/>
                <a:ea typeface="ＭＳ 明朝"/>
                <a:cs typeface="Calibri"/>
              </a:rPr>
              <a:t> </a:t>
            </a:r>
            <a:r>
              <a:rPr lang="en-US" dirty="0" smtClean="0">
                <a:latin typeface="Calibri"/>
                <a:cs typeface="Calibri"/>
              </a:rPr>
              <a:t>allow </a:t>
            </a:r>
            <a:r>
              <a:rPr lang="en-US" dirty="0" err="1" smtClean="0">
                <a:latin typeface="Calibri"/>
                <a:cs typeface="Calibri"/>
              </a:rPr>
              <a:t>CubeSat</a:t>
            </a:r>
            <a:r>
              <a:rPr lang="en-US" dirty="0" smtClean="0">
                <a:latin typeface="Calibri"/>
                <a:cs typeface="Calibri"/>
              </a:rPr>
              <a:t> inspection </a:t>
            </a:r>
          </a:p>
          <a:p>
            <a:r>
              <a:rPr lang="en-US" dirty="0" smtClean="0">
                <a:latin typeface="Calibri"/>
                <a:cs typeface="Calibri"/>
              </a:rPr>
              <a:t>Any part of the EM spectrum may be used for </a:t>
            </a:r>
            <a:r>
              <a:rPr lang="en-US" dirty="0" err="1" smtClean="0">
                <a:latin typeface="Calibri"/>
                <a:cs typeface="Calibri"/>
              </a:rPr>
              <a:t>comm</a:t>
            </a:r>
            <a:r>
              <a:rPr lang="en-US" dirty="0" smtClean="0">
                <a:latin typeface="Calibri"/>
                <a:cs typeface="Calibri"/>
              </a:rPr>
              <a:t> achievements, eligible for prizes</a:t>
            </a:r>
          </a:p>
          <a:p>
            <a:pPr lvl="1"/>
            <a:r>
              <a:rPr lang="en-US" dirty="0" smtClean="0">
                <a:latin typeface="Calibri"/>
                <a:cs typeface="Calibri"/>
              </a:rPr>
              <a:t>subject to FCC RF spectrum allocation, and ground and space station licensing regulations.  See FCC DA:13-445 </a:t>
            </a:r>
          </a:p>
          <a:p>
            <a:pPr lvl="1"/>
            <a:r>
              <a:rPr lang="en-US" dirty="0" smtClean="0">
                <a:latin typeface="Calibri"/>
                <a:cs typeface="Calibri"/>
              </a:rPr>
              <a:t>(see later presentation)</a:t>
            </a:r>
          </a:p>
          <a:p>
            <a:endParaRPr lang="en-US" dirty="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11</a:t>
            </a:fld>
            <a:endParaRPr lang="en-US"/>
          </a:p>
        </p:txBody>
      </p:sp>
    </p:spTree>
    <p:extLst>
      <p:ext uri="{BB962C8B-B14F-4D97-AF65-F5344CB8AC3E}">
        <p14:creationId xmlns="" xmlns:p14="http://schemas.microsoft.com/office/powerpoint/2010/main" xmlns:mv="urn:schemas-microsoft-com:mac:vml" xmlns:mc="http://schemas.openxmlformats.org/markup-compatibility/2006" val="4207619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Ground Tournament Ops and Rules</a:t>
            </a:r>
            <a:br>
              <a:rPr lang="en-US" sz="4000" dirty="0" smtClean="0"/>
            </a:br>
            <a:r>
              <a:rPr lang="en-US" sz="3100" dirty="0" smtClean="0"/>
              <a:t>Sect. 4.5; Rules 8 thru 13</a:t>
            </a:r>
            <a:endParaRPr lang="en-US" sz="3600" dirty="0"/>
          </a:p>
        </p:txBody>
      </p:sp>
      <p:sp>
        <p:nvSpPr>
          <p:cNvPr id="3" name="Content Placeholder 2"/>
          <p:cNvSpPr>
            <a:spLocks noGrp="1"/>
          </p:cNvSpPr>
          <p:nvPr>
            <p:ph idx="1"/>
          </p:nvPr>
        </p:nvSpPr>
        <p:spPr>
          <a:xfrm>
            <a:off x="457200" y="1600200"/>
            <a:ext cx="8067560" cy="4525963"/>
          </a:xfrm>
        </p:spPr>
        <p:txBody>
          <a:bodyPr>
            <a:normAutofit fontScale="62500" lnSpcReduction="20000"/>
          </a:bodyPr>
          <a:lstStyle/>
          <a:p>
            <a:r>
              <a:rPr lang="en-US" dirty="0"/>
              <a:t>F</a:t>
            </a:r>
            <a:r>
              <a:rPr lang="en-US" dirty="0" smtClean="0"/>
              <a:t>our Ground Tournaments (GTs) at ~ 6 month intervals</a:t>
            </a:r>
          </a:p>
          <a:p>
            <a:r>
              <a:rPr lang="en-US" dirty="0" smtClean="0"/>
              <a:t>Any team </a:t>
            </a:r>
            <a:r>
              <a:rPr lang="en-US" dirty="0"/>
              <a:t>(3</a:t>
            </a:r>
            <a:r>
              <a:rPr lang="en-US" baseline="30000" dirty="0"/>
              <a:t>rd</a:t>
            </a:r>
            <a:r>
              <a:rPr lang="en-US" dirty="0"/>
              <a:t>-party </a:t>
            </a:r>
            <a:r>
              <a:rPr lang="en-US" dirty="0" smtClean="0"/>
              <a:t>launchers </a:t>
            </a:r>
            <a:r>
              <a:rPr lang="en-US" dirty="0"/>
              <a:t>or EM-</a:t>
            </a:r>
            <a:r>
              <a:rPr lang="en-US" dirty="0" smtClean="0"/>
              <a:t>1) may compete in any, or all, GTs</a:t>
            </a:r>
          </a:p>
          <a:p>
            <a:r>
              <a:rPr lang="en-US" dirty="0" smtClean="0"/>
              <a:t>Teams </a:t>
            </a:r>
            <a:r>
              <a:rPr lang="en-US" dirty="0"/>
              <a:t>must score in the top tier of GT4, to qualify for EM-1 </a:t>
            </a:r>
            <a:r>
              <a:rPr lang="en-US" dirty="0" smtClean="0"/>
              <a:t>launch</a:t>
            </a:r>
          </a:p>
          <a:p>
            <a:r>
              <a:rPr lang="en-US" dirty="0" smtClean="0"/>
              <a:t>All teams are judged according to Judges Scorecard</a:t>
            </a:r>
            <a:endParaRPr lang="en-US" dirty="0"/>
          </a:p>
          <a:p>
            <a:pPr lvl="1"/>
            <a:r>
              <a:rPr lang="en-US" dirty="0" smtClean="0"/>
              <a:t>40% of score is determined by likelihood of mission success</a:t>
            </a:r>
          </a:p>
          <a:p>
            <a:pPr lvl="1"/>
            <a:r>
              <a:rPr lang="en-US" dirty="0" smtClean="0"/>
              <a:t>60% of score is determined by compliance with Challenge rules and SLS IDRD</a:t>
            </a:r>
          </a:p>
          <a:p>
            <a:pPr lvl="1"/>
            <a:r>
              <a:rPr lang="en-US" dirty="0" smtClean="0"/>
              <a:t>(See details in later talk)</a:t>
            </a:r>
          </a:p>
          <a:p>
            <a:pPr lvl="1"/>
            <a:endParaRPr lang="en-US" dirty="0" smtClean="0"/>
          </a:p>
          <a:p>
            <a:pPr lvl="1"/>
            <a:r>
              <a:rPr lang="en-US" dirty="0" smtClean="0"/>
              <a:t>Timing: </a:t>
            </a:r>
          </a:p>
          <a:p>
            <a:pPr lvl="2"/>
            <a:r>
              <a:rPr lang="en-US" dirty="0" smtClean="0"/>
              <a:t>GT1 is Aug 2015; GT4 is Feb 2017</a:t>
            </a:r>
          </a:p>
          <a:p>
            <a:pPr lvl="2"/>
            <a:r>
              <a:rPr lang="en-US" dirty="0"/>
              <a:t>S</a:t>
            </a:r>
            <a:r>
              <a:rPr lang="en-US" dirty="0" smtClean="0"/>
              <a:t>ubmit Mission Concept Registration Data Package 30 days before your </a:t>
            </a:r>
            <a:r>
              <a:rPr lang="en-US" i="1" dirty="0" smtClean="0"/>
              <a:t>first</a:t>
            </a:r>
            <a:r>
              <a:rPr lang="en-US" dirty="0" smtClean="0"/>
              <a:t> GT</a:t>
            </a:r>
          </a:p>
          <a:p>
            <a:pPr lvl="2"/>
            <a:r>
              <a:rPr lang="en-US" dirty="0" smtClean="0"/>
              <a:t>Submit documents and data listed on Judges Score Card 30 days before each GT</a:t>
            </a:r>
          </a:p>
          <a:p>
            <a:pPr lvl="2"/>
            <a:r>
              <a:rPr lang="en-US" dirty="0" smtClean="0"/>
              <a:t>Expect final scores within 2 weeks of each GT</a:t>
            </a:r>
            <a:endParaRPr lang="en-US" dirty="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12</a:t>
            </a:fld>
            <a:endParaRPr lang="en-US"/>
          </a:p>
        </p:txBody>
      </p:sp>
    </p:spTree>
    <p:extLst>
      <p:ext uri="{BB962C8B-B14F-4D97-AF65-F5344CB8AC3E}">
        <p14:creationId xmlns="" xmlns:p14="http://schemas.microsoft.com/office/powerpoint/2010/main" xmlns:mv="urn:schemas-microsoft-com:mac:vml" xmlns:mc="http://schemas.openxmlformats.org/markup-compatibility/2006" val="4389592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Down-Select EM-1 Launch Candidates</a:t>
            </a:r>
            <a:br>
              <a:rPr lang="en-US" sz="3600" dirty="0" smtClean="0"/>
            </a:br>
            <a:r>
              <a:rPr lang="en-US" sz="3100" dirty="0" smtClean="0"/>
              <a:t>Sect. 4.5.2.4 and 4.5.3; Rules 13-14</a:t>
            </a:r>
            <a:endParaRPr lang="en-US" sz="3100" dirty="0"/>
          </a:p>
        </p:txBody>
      </p:sp>
      <p:sp>
        <p:nvSpPr>
          <p:cNvPr id="3" name="Content Placeholder 2"/>
          <p:cNvSpPr>
            <a:spLocks noGrp="1"/>
          </p:cNvSpPr>
          <p:nvPr>
            <p:ph idx="1"/>
          </p:nvPr>
        </p:nvSpPr>
        <p:spPr/>
        <p:txBody>
          <a:bodyPr>
            <a:normAutofit fontScale="92500"/>
          </a:bodyPr>
          <a:lstStyle/>
          <a:p>
            <a:r>
              <a:rPr lang="en-US" dirty="0" smtClean="0"/>
              <a:t>HEO and SLS will allocate </a:t>
            </a:r>
            <a:r>
              <a:rPr lang="en-US" smtClean="0"/>
              <a:t>at least 3 slots </a:t>
            </a:r>
            <a:r>
              <a:rPr lang="en-US" dirty="0" smtClean="0"/>
              <a:t>for Cube Quest Challenge </a:t>
            </a:r>
            <a:r>
              <a:rPr lang="en-US" dirty="0" err="1" smtClean="0"/>
              <a:t>CubeSats</a:t>
            </a:r>
            <a:r>
              <a:rPr lang="en-US" dirty="0" smtClean="0"/>
              <a:t> on EM-1</a:t>
            </a:r>
          </a:p>
          <a:p>
            <a:r>
              <a:rPr lang="en-US" dirty="0" smtClean="0"/>
              <a:t>Teams compliant with IDRD and receiving at least 3.0 score at GT4, are qualified for launch on EM-1</a:t>
            </a:r>
          </a:p>
          <a:p>
            <a:r>
              <a:rPr lang="en-US" dirty="0" smtClean="0"/>
              <a:t>If more teams qualify than slots available, then teams with top GT4 scores will be offered slots</a:t>
            </a:r>
          </a:p>
          <a:p>
            <a:pPr lvl="1"/>
            <a:r>
              <a:rPr lang="en-US" dirty="0" smtClean="0"/>
              <a:t>Ties are broken by averaging all GT scores</a:t>
            </a:r>
          </a:p>
          <a:p>
            <a:r>
              <a:rPr lang="en-US" dirty="0" smtClean="0"/>
              <a:t>“</a:t>
            </a:r>
            <a:r>
              <a:rPr lang="en-US" dirty="0"/>
              <a:t>R</a:t>
            </a:r>
            <a:r>
              <a:rPr lang="en-US" dirty="0" smtClean="0"/>
              <a:t>unner up” teams may stand by, in case a top qualifying team can’t make SLS delivery</a:t>
            </a:r>
            <a:endParaRPr lang="en-US" dirty="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13</a:t>
            </a:fld>
            <a:endParaRPr lang="en-US" dirty="0"/>
          </a:p>
        </p:txBody>
      </p:sp>
    </p:spTree>
    <p:extLst>
      <p:ext uri="{BB962C8B-B14F-4D97-AF65-F5344CB8AC3E}">
        <p14:creationId xmlns="" xmlns:p14="http://schemas.microsoft.com/office/powerpoint/2010/main" xmlns:mv="urn:schemas-microsoft-com:mac:vml" xmlns:mc="http://schemas.openxmlformats.org/markup-compatibility/2006" val="4188275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Rules for Deep Space Derby</a:t>
            </a:r>
            <a:br>
              <a:rPr lang="en-US" sz="3200" dirty="0" smtClean="0"/>
            </a:br>
            <a:r>
              <a:rPr lang="en-US" sz="2000" dirty="0" smtClean="0"/>
              <a:t>Sect. 4.7 Rule 22-23</a:t>
            </a:r>
            <a:endParaRPr lang="en-US" sz="2000" dirty="0"/>
          </a:p>
        </p:txBody>
      </p:sp>
      <p:sp>
        <p:nvSpPr>
          <p:cNvPr id="3" name="Content Placeholder 2"/>
          <p:cNvSpPr>
            <a:spLocks noGrp="1"/>
          </p:cNvSpPr>
          <p:nvPr>
            <p:ph idx="1"/>
          </p:nvPr>
        </p:nvSpPr>
        <p:spPr/>
        <p:txBody>
          <a:bodyPr>
            <a:normAutofit/>
          </a:bodyPr>
          <a:lstStyle/>
          <a:p>
            <a:r>
              <a:rPr lang="en-US" sz="2400" dirty="0" smtClean="0"/>
              <a:t>Competition takes place beyond 4 million km range from Earth </a:t>
            </a:r>
          </a:p>
        </p:txBody>
      </p:sp>
      <p:graphicFrame>
        <p:nvGraphicFramePr>
          <p:cNvPr id="4" name="Content Placeholder 5"/>
          <p:cNvGraphicFramePr>
            <a:graphicFrameLocks/>
          </p:cNvGraphicFramePr>
          <p:nvPr>
            <p:extLst>
              <p:ext uri="{D42A27DB-BD31-4B8C-83A1-F6EECF244321}">
                <p14:modId xmlns="" xmlns:p14="http://schemas.microsoft.com/office/powerpoint/2010/main" xmlns:mv="urn:schemas-microsoft-com:mac:vml" xmlns:mc="http://schemas.openxmlformats.org/markup-compatibility/2006" val="1431169946"/>
              </p:ext>
            </p:extLst>
          </p:nvPr>
        </p:nvGraphicFramePr>
        <p:xfrm>
          <a:off x="309327" y="2426236"/>
          <a:ext cx="8529767" cy="3662680"/>
        </p:xfrm>
        <a:graphic>
          <a:graphicData uri="http://schemas.openxmlformats.org/drawingml/2006/table">
            <a:tbl>
              <a:tblPr firstRow="1" bandRow="1">
                <a:tableStyleId>{5C22544A-7EE6-4342-B048-85BDC9FD1C3A}</a:tableStyleId>
              </a:tblPr>
              <a:tblGrid>
                <a:gridCol w="2201238"/>
                <a:gridCol w="1464199"/>
                <a:gridCol w="1922155"/>
                <a:gridCol w="2942175"/>
              </a:tblGrid>
              <a:tr h="370840">
                <a:tc>
                  <a:txBody>
                    <a:bodyPr/>
                    <a:lstStyle/>
                    <a:p>
                      <a:r>
                        <a:rPr lang="en-US" dirty="0" smtClean="0"/>
                        <a:t>Prize</a:t>
                      </a:r>
                      <a:endParaRPr lang="en-US" dirty="0"/>
                    </a:p>
                  </a:txBody>
                  <a:tcPr/>
                </a:tc>
                <a:tc>
                  <a:txBody>
                    <a:bodyPr/>
                    <a:lstStyle/>
                    <a:p>
                      <a:r>
                        <a:rPr lang="en-US" dirty="0" smtClean="0"/>
                        <a:t>Award- </a:t>
                      </a:r>
                    </a:p>
                    <a:p>
                      <a:r>
                        <a:rPr lang="en-US" dirty="0" smtClean="0"/>
                        <a:t>1</a:t>
                      </a:r>
                      <a:r>
                        <a:rPr lang="en-US" baseline="30000" dirty="0" smtClean="0"/>
                        <a:t>st</a:t>
                      </a:r>
                      <a:r>
                        <a:rPr lang="en-US" baseline="0" dirty="0" smtClean="0"/>
                        <a:t> / 2</a:t>
                      </a:r>
                      <a:r>
                        <a:rPr lang="en-US" baseline="30000" dirty="0" smtClean="0"/>
                        <a:t>nd</a:t>
                      </a:r>
                      <a:r>
                        <a:rPr lang="en-US" baseline="0" dirty="0" smtClean="0"/>
                        <a:t> Place</a:t>
                      </a:r>
                      <a:endParaRPr lang="en-US" dirty="0"/>
                    </a:p>
                  </a:txBody>
                  <a:tcPr/>
                </a:tc>
                <a:tc>
                  <a:txBody>
                    <a:bodyPr/>
                    <a:lstStyle/>
                    <a:p>
                      <a:r>
                        <a:rPr lang="en-US" dirty="0" smtClean="0"/>
                        <a:t>Floor Value</a:t>
                      </a:r>
                      <a:endParaRPr lang="en-US" dirty="0"/>
                    </a:p>
                  </a:txBody>
                  <a:tcPr/>
                </a:tc>
                <a:tc>
                  <a:txBody>
                    <a:bodyPr/>
                    <a:lstStyle/>
                    <a:p>
                      <a:r>
                        <a:rPr lang="en-US" dirty="0" smtClean="0"/>
                        <a:t>Condition</a:t>
                      </a:r>
                      <a:endParaRPr lang="en-US" dirty="0"/>
                    </a:p>
                  </a:txBody>
                  <a:tcPr/>
                </a:tc>
              </a:tr>
              <a:tr h="370840">
                <a:tc>
                  <a:txBody>
                    <a:bodyPr/>
                    <a:lstStyle/>
                    <a:p>
                      <a:r>
                        <a:rPr lang="en-US" b="1" dirty="0" smtClean="0"/>
                        <a:t>Best Burst Data Rate</a:t>
                      </a:r>
                      <a:endParaRPr lang="en-US" b="1" dirty="0"/>
                    </a:p>
                  </a:txBody>
                  <a:tcPr/>
                </a:tc>
                <a:tc>
                  <a:txBody>
                    <a:bodyPr/>
                    <a:lstStyle/>
                    <a:p>
                      <a:r>
                        <a:rPr lang="en-US" dirty="0" smtClean="0"/>
                        <a:t>$225k</a:t>
                      </a:r>
                      <a:r>
                        <a:rPr lang="en-US" baseline="0" dirty="0" smtClean="0"/>
                        <a:t> / $25k</a:t>
                      </a:r>
                      <a:endParaRPr lang="en-US" dirty="0"/>
                    </a:p>
                  </a:txBody>
                  <a:tcPr/>
                </a:tc>
                <a:tc>
                  <a:txBody>
                    <a:bodyPr/>
                    <a:lstStyle/>
                    <a:p>
                      <a:r>
                        <a:rPr lang="en-US" sz="1400" dirty="0" smtClean="0"/>
                        <a:t>One</a:t>
                      </a:r>
                      <a:r>
                        <a:rPr lang="en-US" sz="1400" baseline="0" dirty="0" smtClean="0"/>
                        <a:t> 1024-bit data block</a:t>
                      </a:r>
                      <a:endParaRPr lang="en-US" sz="1400" dirty="0"/>
                    </a:p>
                  </a:txBody>
                  <a:tcPr/>
                </a:tc>
                <a:tc>
                  <a:txBody>
                    <a:bodyPr/>
                    <a:lstStyle/>
                    <a:p>
                      <a:r>
                        <a:rPr lang="en-US" dirty="0" smtClean="0"/>
                        <a:t>Any 30-minute window</a:t>
                      </a:r>
                      <a:endParaRPr lang="en-US" dirty="0"/>
                    </a:p>
                  </a:txBody>
                  <a:tcPr/>
                </a:tc>
              </a:tr>
              <a:tr h="370840">
                <a:tc>
                  <a:txBody>
                    <a:bodyPr/>
                    <a:lstStyle/>
                    <a:p>
                      <a:r>
                        <a:rPr lang="en-US" b="1" dirty="0" smtClean="0"/>
                        <a:t>Largest Aggregate Data Volume Sustained Over Time</a:t>
                      </a:r>
                      <a:endParaRPr lang="en-US" b="1" dirty="0"/>
                    </a:p>
                  </a:txBody>
                  <a:tcPr/>
                </a:tc>
                <a:tc>
                  <a:txBody>
                    <a:bodyPr/>
                    <a:lstStyle/>
                    <a:p>
                      <a:r>
                        <a:rPr lang="en-US" dirty="0" smtClean="0"/>
                        <a:t>$675k / $75k</a:t>
                      </a:r>
                      <a:endParaRPr lang="en-US" dirty="0"/>
                    </a:p>
                  </a:txBody>
                  <a:tcPr/>
                </a:tc>
                <a:tc>
                  <a:txBody>
                    <a:bodyPr/>
                    <a:lstStyle/>
                    <a:p>
                      <a:r>
                        <a:rPr lang="en-US" sz="1400" dirty="0" smtClean="0"/>
                        <a:t>One thousand 1024-bit</a:t>
                      </a:r>
                      <a:r>
                        <a:rPr lang="en-US" sz="1400" baseline="0" dirty="0" smtClean="0"/>
                        <a:t> data blocks</a:t>
                      </a:r>
                      <a:endParaRPr lang="en-US" sz="1400" dirty="0"/>
                    </a:p>
                  </a:txBody>
                  <a:tcPr/>
                </a:tc>
                <a:tc>
                  <a:txBody>
                    <a:bodyPr/>
                    <a:lstStyle/>
                    <a:p>
                      <a:r>
                        <a:rPr lang="en-US" dirty="0" smtClean="0"/>
                        <a:t>Any 28 day</a:t>
                      </a:r>
                      <a:r>
                        <a:rPr lang="en-US" baseline="0" dirty="0" smtClean="0"/>
                        <a:t> window</a:t>
                      </a:r>
                      <a:endParaRPr lang="en-US" dirty="0"/>
                    </a:p>
                  </a:txBody>
                  <a:tcPr/>
                </a:tc>
              </a:tr>
              <a:tr h="370840">
                <a:tc>
                  <a:txBody>
                    <a:bodyPr/>
                    <a:lstStyle/>
                    <a:p>
                      <a:r>
                        <a:rPr lang="en-US" b="1" dirty="0" smtClean="0"/>
                        <a:t>Spacecraft Longevity</a:t>
                      </a:r>
                      <a:endParaRPr lang="en-US" b="1" dirty="0"/>
                    </a:p>
                  </a:txBody>
                  <a:tcPr/>
                </a:tc>
                <a:tc>
                  <a:txBody>
                    <a:bodyPr/>
                    <a:lstStyle/>
                    <a:p>
                      <a:r>
                        <a:rPr lang="en-US" dirty="0" smtClean="0"/>
                        <a:t>$225k / $25k</a:t>
                      </a:r>
                      <a:endParaRPr lang="en-US" dirty="0"/>
                    </a:p>
                  </a:txBody>
                  <a:tcPr/>
                </a:tc>
                <a:tc>
                  <a:txBody>
                    <a:bodyPr/>
                    <a:lstStyle/>
                    <a:p>
                      <a:r>
                        <a:rPr lang="en-US" dirty="0" smtClean="0"/>
                        <a:t>28 days</a:t>
                      </a:r>
                      <a:endParaRPr lang="en-US" dirty="0"/>
                    </a:p>
                  </a:txBody>
                  <a:tcPr/>
                </a:tc>
                <a:tc>
                  <a:txBody>
                    <a:bodyPr/>
                    <a:lstStyle/>
                    <a:p>
                      <a:r>
                        <a:rPr lang="en-US" sz="1600" dirty="0" smtClean="0"/>
                        <a:t>Elapsed</a:t>
                      </a:r>
                      <a:r>
                        <a:rPr lang="en-US" sz="1600" baseline="0" dirty="0" smtClean="0"/>
                        <a:t> days b</a:t>
                      </a:r>
                      <a:r>
                        <a:rPr lang="en-US" sz="1600" dirty="0" smtClean="0"/>
                        <a:t>etween the first, and very last, receptions of 1024-bit data blocks</a:t>
                      </a:r>
                      <a:endParaRPr lang="en-US" sz="1600" dirty="0"/>
                    </a:p>
                  </a:txBody>
                  <a:tcPr/>
                </a:tc>
              </a:tr>
              <a:tr h="370840">
                <a:tc>
                  <a:txBody>
                    <a:bodyPr/>
                    <a:lstStyle/>
                    <a:p>
                      <a:r>
                        <a:rPr lang="en-US" sz="1800" b="1" dirty="0" smtClean="0"/>
                        <a:t>Farthest Communication Distance From Earth</a:t>
                      </a:r>
                      <a:endParaRPr lang="en-US" sz="1800" b="1" dirty="0"/>
                    </a:p>
                  </a:txBody>
                  <a:tcPr/>
                </a:tc>
                <a:tc>
                  <a:txBody>
                    <a:bodyPr/>
                    <a:lstStyle/>
                    <a:p>
                      <a:r>
                        <a:rPr lang="en-US" sz="1800" dirty="0" smtClean="0"/>
                        <a:t>$225k</a:t>
                      </a:r>
                      <a:r>
                        <a:rPr lang="en-US" sz="1800" baseline="0" dirty="0" smtClean="0"/>
                        <a:t> / $25k</a:t>
                      </a:r>
                      <a:endParaRPr lang="en-US" sz="1800" dirty="0"/>
                    </a:p>
                  </a:txBody>
                  <a:tcPr/>
                </a:tc>
                <a:tc>
                  <a:txBody>
                    <a:bodyPr/>
                    <a:lstStyle/>
                    <a:p>
                      <a:r>
                        <a:rPr lang="en-US" sz="1800" dirty="0" smtClean="0"/>
                        <a:t>4,000,000 km</a:t>
                      </a:r>
                      <a:endParaRPr lang="en-US" sz="1800" dirty="0"/>
                    </a:p>
                  </a:txBody>
                  <a:tcPr/>
                </a:tc>
                <a:tc>
                  <a:txBody>
                    <a:bodyPr/>
                    <a:lstStyle/>
                    <a:p>
                      <a:r>
                        <a:rPr lang="en-US" sz="1800" dirty="0" smtClean="0"/>
                        <a:t>At least one 1024-bit data block</a:t>
                      </a:r>
                      <a:endParaRPr lang="en-US" sz="1800" dirty="0"/>
                    </a:p>
                  </a:txBody>
                  <a:tcPr/>
                </a:tc>
              </a:tr>
            </a:tbl>
          </a:graphicData>
        </a:graphic>
      </p:graphicFrame>
      <p:sp>
        <p:nvSpPr>
          <p:cNvPr id="8" name="Date Placeholder 7"/>
          <p:cNvSpPr>
            <a:spLocks noGrp="1"/>
          </p:cNvSpPr>
          <p:nvPr>
            <p:ph type="dt" sz="half" idx="10"/>
          </p:nvPr>
        </p:nvSpPr>
        <p:spPr/>
        <p:txBody>
          <a:bodyPr/>
          <a:lstStyle/>
          <a:p>
            <a:r>
              <a:rPr lang="en-US" smtClean="0"/>
              <a:t>January 7, 2015</a:t>
            </a:r>
            <a:endParaRPr lang="en-US" dirty="0"/>
          </a:p>
        </p:txBody>
      </p:sp>
      <p:sp>
        <p:nvSpPr>
          <p:cNvPr id="9" name="Footer Placeholder 8"/>
          <p:cNvSpPr>
            <a:spLocks noGrp="1"/>
          </p:cNvSpPr>
          <p:nvPr>
            <p:ph type="ftr" sz="quarter" idx="11"/>
          </p:nvPr>
        </p:nvSpPr>
        <p:spPr/>
        <p:txBody>
          <a:bodyPr/>
          <a:lstStyle/>
          <a:p>
            <a:r>
              <a:rPr lang="en-US" smtClean="0"/>
              <a:t>Operations and Rules</a:t>
            </a:r>
            <a:endParaRPr lang="en-US" dirty="0"/>
          </a:p>
        </p:txBody>
      </p:sp>
      <p:sp>
        <p:nvSpPr>
          <p:cNvPr id="10" name="Slide Number Placeholder 9"/>
          <p:cNvSpPr>
            <a:spLocks noGrp="1"/>
          </p:cNvSpPr>
          <p:nvPr>
            <p:ph type="sldNum" sz="quarter" idx="12"/>
          </p:nvPr>
        </p:nvSpPr>
        <p:spPr/>
        <p:txBody>
          <a:bodyPr/>
          <a:lstStyle/>
          <a:p>
            <a:fld id="{8E5A7B7A-DF28-6349-B5CF-D7CDEBF5CB83}" type="slidenum">
              <a:rPr lang="en-US" smtClean="0"/>
              <a:pPr/>
              <a:t>14</a:t>
            </a:fld>
            <a:endParaRPr lang="en-US"/>
          </a:p>
        </p:txBody>
      </p:sp>
    </p:spTree>
    <p:extLst>
      <p:ext uri="{BB962C8B-B14F-4D97-AF65-F5344CB8AC3E}">
        <p14:creationId xmlns="" xmlns:p14="http://schemas.microsoft.com/office/powerpoint/2010/main" xmlns:mv="urn:schemas-microsoft-com:mac:vml" xmlns:mc="http://schemas.openxmlformats.org/markup-compatibility/2006" val="202110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Rules for Lunar Derby</a:t>
            </a:r>
            <a:br>
              <a:rPr lang="en-US" dirty="0" smtClean="0"/>
            </a:br>
            <a:r>
              <a:rPr lang="en-US" sz="3100" dirty="0" smtClean="0"/>
              <a:t>Sect. 4.8; Rules 24-25</a:t>
            </a:r>
            <a:endParaRPr lang="en-US" sz="3100" dirty="0"/>
          </a:p>
        </p:txBody>
      </p:sp>
      <p:graphicFrame>
        <p:nvGraphicFramePr>
          <p:cNvPr id="4" name="Content Placeholder 5"/>
          <p:cNvGraphicFramePr>
            <a:graphicFrameLocks noGrp="1"/>
          </p:cNvGraphicFramePr>
          <p:nvPr>
            <p:ph idx="1"/>
            <p:extLst>
              <p:ext uri="{D42A27DB-BD31-4B8C-83A1-F6EECF244321}">
                <p14:modId xmlns="" xmlns:p14="http://schemas.microsoft.com/office/powerpoint/2010/main" xmlns:mv="urn:schemas-microsoft-com:mac:vml" xmlns:mc="http://schemas.openxmlformats.org/markup-compatibility/2006" val="3712747599"/>
              </p:ext>
            </p:extLst>
          </p:nvPr>
        </p:nvGraphicFramePr>
        <p:xfrm>
          <a:off x="261828" y="2488515"/>
          <a:ext cx="8643143" cy="3535680"/>
        </p:xfrm>
        <a:graphic>
          <a:graphicData uri="http://schemas.openxmlformats.org/drawingml/2006/table">
            <a:tbl>
              <a:tblPr firstRow="1" bandRow="1">
                <a:tableStyleId>{5C22544A-7EE6-4342-B048-85BDC9FD1C3A}</a:tableStyleId>
              </a:tblPr>
              <a:tblGrid>
                <a:gridCol w="2039103"/>
                <a:gridCol w="1672261"/>
                <a:gridCol w="2062037"/>
                <a:gridCol w="2869742"/>
              </a:tblGrid>
              <a:tr h="474455">
                <a:tc>
                  <a:txBody>
                    <a:bodyPr/>
                    <a:lstStyle/>
                    <a:p>
                      <a:r>
                        <a:rPr lang="en-US" sz="1600" dirty="0" smtClean="0"/>
                        <a:t>Prize</a:t>
                      </a:r>
                      <a:endParaRPr lang="en-US" sz="1600" dirty="0"/>
                    </a:p>
                  </a:txBody>
                  <a:tcPr/>
                </a:tc>
                <a:tc>
                  <a:txBody>
                    <a:bodyPr/>
                    <a:lstStyle/>
                    <a:p>
                      <a:r>
                        <a:rPr lang="en-US" sz="1600" dirty="0" smtClean="0"/>
                        <a:t>Award- </a:t>
                      </a:r>
                    </a:p>
                    <a:p>
                      <a:r>
                        <a:rPr lang="en-US" sz="1600" dirty="0" smtClean="0"/>
                        <a:t>1</a:t>
                      </a:r>
                      <a:r>
                        <a:rPr lang="en-US" sz="1600" baseline="30000" dirty="0" smtClean="0"/>
                        <a:t>st</a:t>
                      </a:r>
                      <a:r>
                        <a:rPr lang="en-US" sz="1600" baseline="0" dirty="0" smtClean="0"/>
                        <a:t> / 2</a:t>
                      </a:r>
                      <a:r>
                        <a:rPr lang="en-US" sz="1600" baseline="30000" dirty="0" smtClean="0"/>
                        <a:t>nd</a:t>
                      </a:r>
                      <a:r>
                        <a:rPr lang="en-US" sz="1600" baseline="0" dirty="0" smtClean="0"/>
                        <a:t> Place</a:t>
                      </a:r>
                      <a:endParaRPr lang="en-US" sz="1600" dirty="0"/>
                    </a:p>
                  </a:txBody>
                  <a:tcPr/>
                </a:tc>
                <a:tc>
                  <a:txBody>
                    <a:bodyPr/>
                    <a:lstStyle/>
                    <a:p>
                      <a:r>
                        <a:rPr lang="en-US" sz="1600" dirty="0" smtClean="0"/>
                        <a:t>Floor Value</a:t>
                      </a:r>
                      <a:endParaRPr lang="en-US" sz="1600" dirty="0"/>
                    </a:p>
                  </a:txBody>
                  <a:tcPr/>
                </a:tc>
                <a:tc>
                  <a:txBody>
                    <a:bodyPr/>
                    <a:lstStyle/>
                    <a:p>
                      <a:r>
                        <a:rPr lang="en-US" sz="1600" dirty="0" smtClean="0"/>
                        <a:t>Condition</a:t>
                      </a:r>
                      <a:endParaRPr lang="en-US" sz="1600" dirty="0"/>
                    </a:p>
                  </a:txBody>
                  <a:tcPr/>
                </a:tc>
              </a:tr>
              <a:tr h="586092">
                <a:tc>
                  <a:txBody>
                    <a:bodyPr/>
                    <a:lstStyle/>
                    <a:p>
                      <a:r>
                        <a:rPr lang="en-US" sz="1600" dirty="0" smtClean="0"/>
                        <a:t>Lunar Propulsion</a:t>
                      </a:r>
                      <a:endParaRPr lang="en-US" sz="1600" dirty="0"/>
                    </a:p>
                  </a:txBody>
                  <a:tcPr/>
                </a:tc>
                <a:tc>
                  <a:txBody>
                    <a:bodyPr/>
                    <a:lstStyle/>
                    <a:p>
                      <a:r>
                        <a:rPr lang="en-US" sz="1400" dirty="0" smtClean="0"/>
                        <a:t>$1.0M if one team; </a:t>
                      </a:r>
                      <a:r>
                        <a:rPr lang="en-US" sz="1400" baseline="0" dirty="0" smtClean="0"/>
                        <a:t>Equal share of $1.5M if &gt; one team</a:t>
                      </a:r>
                      <a:endParaRPr lang="en-US" sz="1400" dirty="0"/>
                    </a:p>
                  </a:txBody>
                  <a:tcPr/>
                </a:tc>
                <a:tc>
                  <a:txBody>
                    <a:bodyPr/>
                    <a:lstStyle/>
                    <a:p>
                      <a:r>
                        <a:rPr lang="en-US" sz="1600" dirty="0" smtClean="0"/>
                        <a:t>One</a:t>
                      </a:r>
                      <a:r>
                        <a:rPr lang="en-US" sz="1600" baseline="0" dirty="0" smtClean="0"/>
                        <a:t> orbit, as defined</a:t>
                      </a:r>
                      <a:endParaRPr lang="en-US" sz="1600" dirty="0"/>
                    </a:p>
                  </a:txBody>
                  <a:tcPr/>
                </a:tc>
                <a:tc>
                  <a:txBody>
                    <a:bodyPr/>
                    <a:lstStyle/>
                    <a:p>
                      <a:r>
                        <a:rPr lang="en-US" sz="1600" dirty="0" smtClean="0"/>
                        <a:t>Range</a:t>
                      </a:r>
                      <a:r>
                        <a:rPr lang="en-US" sz="1600" baseline="0" dirty="0" smtClean="0"/>
                        <a:t> 300 km to 10,000 km above lunar surface</a:t>
                      </a:r>
                      <a:endParaRPr lang="en-US" sz="1600" dirty="0"/>
                    </a:p>
                  </a:txBody>
                  <a:tcPr/>
                </a:tc>
              </a:tr>
              <a:tr h="279091">
                <a:tc>
                  <a:txBody>
                    <a:bodyPr/>
                    <a:lstStyle/>
                    <a:p>
                      <a:r>
                        <a:rPr lang="en-US" sz="1600" dirty="0" smtClean="0"/>
                        <a:t>Best Burst Data Rate</a:t>
                      </a:r>
                      <a:endParaRPr lang="en-US" sz="1600" dirty="0"/>
                    </a:p>
                  </a:txBody>
                  <a:tcPr/>
                </a:tc>
                <a:tc>
                  <a:txBody>
                    <a:bodyPr/>
                    <a:lstStyle/>
                    <a:p>
                      <a:r>
                        <a:rPr lang="en-US" sz="1600" dirty="0" smtClean="0"/>
                        <a:t>$225k</a:t>
                      </a:r>
                      <a:r>
                        <a:rPr lang="en-US" sz="1600" baseline="0" dirty="0" smtClean="0"/>
                        <a:t> / $25k</a:t>
                      </a:r>
                      <a:endParaRPr lang="en-US" sz="1600" dirty="0"/>
                    </a:p>
                  </a:txBody>
                  <a:tcPr/>
                </a:tc>
                <a:tc>
                  <a:txBody>
                    <a:bodyPr/>
                    <a:lstStyle/>
                    <a:p>
                      <a:r>
                        <a:rPr lang="en-US" sz="1600" dirty="0" smtClean="0"/>
                        <a:t>One</a:t>
                      </a:r>
                      <a:r>
                        <a:rPr lang="en-US" sz="1600" baseline="0" dirty="0" smtClean="0"/>
                        <a:t> 1024-bit data block</a:t>
                      </a:r>
                      <a:endParaRPr lang="en-US" sz="1600" dirty="0"/>
                    </a:p>
                  </a:txBody>
                  <a:tcPr/>
                </a:tc>
                <a:tc>
                  <a:txBody>
                    <a:bodyPr/>
                    <a:lstStyle/>
                    <a:p>
                      <a:r>
                        <a:rPr lang="en-US" sz="1600" dirty="0" smtClean="0"/>
                        <a:t>Any 30-minute time window</a:t>
                      </a:r>
                      <a:endParaRPr lang="en-US" sz="1600" dirty="0"/>
                    </a:p>
                  </a:txBody>
                  <a:tcPr/>
                </a:tc>
              </a:tr>
              <a:tr h="669819">
                <a:tc>
                  <a:txBody>
                    <a:bodyPr/>
                    <a:lstStyle/>
                    <a:p>
                      <a:r>
                        <a:rPr lang="en-US" sz="1600" dirty="0" smtClean="0"/>
                        <a:t>Largest Aggregate Data Volume Sustained Over Time</a:t>
                      </a:r>
                      <a:endParaRPr lang="en-US" sz="1600" dirty="0"/>
                    </a:p>
                  </a:txBody>
                  <a:tcPr/>
                </a:tc>
                <a:tc>
                  <a:txBody>
                    <a:bodyPr/>
                    <a:lstStyle/>
                    <a:p>
                      <a:r>
                        <a:rPr lang="en-US" sz="1600" dirty="0" smtClean="0"/>
                        <a:t>$675k / $75k</a:t>
                      </a:r>
                      <a:endParaRPr lang="en-US" sz="1600" dirty="0"/>
                    </a:p>
                  </a:txBody>
                  <a:tcPr/>
                </a:tc>
                <a:tc>
                  <a:txBody>
                    <a:bodyPr/>
                    <a:lstStyle/>
                    <a:p>
                      <a:r>
                        <a:rPr lang="en-US" sz="1600" dirty="0" smtClean="0"/>
                        <a:t>One thousand 1024-bit</a:t>
                      </a:r>
                      <a:r>
                        <a:rPr lang="en-US" sz="1600" baseline="0" dirty="0" smtClean="0"/>
                        <a:t> data blocks</a:t>
                      </a:r>
                      <a:endParaRPr lang="en-US" sz="1600" dirty="0"/>
                    </a:p>
                  </a:txBody>
                  <a:tcPr/>
                </a:tc>
                <a:tc>
                  <a:txBody>
                    <a:bodyPr/>
                    <a:lstStyle/>
                    <a:p>
                      <a:r>
                        <a:rPr lang="en-US" sz="1600" dirty="0" smtClean="0"/>
                        <a:t>Any 28 day</a:t>
                      </a:r>
                      <a:r>
                        <a:rPr lang="en-US" sz="1600" baseline="0" dirty="0" smtClean="0"/>
                        <a:t> time window</a:t>
                      </a:r>
                      <a:endParaRPr lang="en-US" sz="1600" dirty="0"/>
                    </a:p>
                  </a:txBody>
                  <a:tcPr/>
                </a:tc>
              </a:tr>
              <a:tr h="669819">
                <a:tc>
                  <a:txBody>
                    <a:bodyPr/>
                    <a:lstStyle/>
                    <a:p>
                      <a:r>
                        <a:rPr lang="en-US" sz="1600" dirty="0" smtClean="0"/>
                        <a:t>Spacecraft Longevity</a:t>
                      </a:r>
                      <a:endParaRPr lang="en-US" sz="1600" dirty="0"/>
                    </a:p>
                  </a:txBody>
                  <a:tcPr/>
                </a:tc>
                <a:tc>
                  <a:txBody>
                    <a:bodyPr/>
                    <a:lstStyle/>
                    <a:p>
                      <a:r>
                        <a:rPr lang="en-US" sz="1600" dirty="0" smtClean="0"/>
                        <a:t>$450/ $50k</a:t>
                      </a:r>
                      <a:endParaRPr lang="en-US" sz="1600" dirty="0"/>
                    </a:p>
                  </a:txBody>
                  <a:tcPr/>
                </a:tc>
                <a:tc>
                  <a:txBody>
                    <a:bodyPr/>
                    <a:lstStyle/>
                    <a:p>
                      <a:r>
                        <a:rPr lang="en-US" sz="1600" dirty="0" smtClean="0"/>
                        <a:t>28 days</a:t>
                      </a:r>
                      <a:endParaRPr lang="en-US" sz="1600" dirty="0"/>
                    </a:p>
                  </a:txBody>
                  <a:tcPr/>
                </a:tc>
                <a:tc>
                  <a:txBody>
                    <a:bodyPr/>
                    <a:lstStyle/>
                    <a:p>
                      <a:r>
                        <a:rPr lang="en-US" sz="1600" dirty="0" smtClean="0"/>
                        <a:t>Elapsed</a:t>
                      </a:r>
                      <a:r>
                        <a:rPr lang="en-US" sz="1600" baseline="0" dirty="0" smtClean="0"/>
                        <a:t> days b</a:t>
                      </a:r>
                      <a:r>
                        <a:rPr lang="en-US" sz="1600" dirty="0" smtClean="0"/>
                        <a:t>etween the first, and very last, receptions of 1024-bit data blocks</a:t>
                      </a:r>
                      <a:endParaRPr lang="en-US" sz="1600" dirty="0"/>
                    </a:p>
                  </a:txBody>
                  <a:tcPr/>
                </a:tc>
              </a:tr>
            </a:tbl>
          </a:graphicData>
        </a:graphic>
      </p:graphicFrame>
      <p:sp>
        <p:nvSpPr>
          <p:cNvPr id="8" name="Date Placeholder 7"/>
          <p:cNvSpPr>
            <a:spLocks noGrp="1"/>
          </p:cNvSpPr>
          <p:nvPr>
            <p:ph type="dt" sz="half" idx="10"/>
          </p:nvPr>
        </p:nvSpPr>
        <p:spPr/>
        <p:txBody>
          <a:bodyPr/>
          <a:lstStyle/>
          <a:p>
            <a:r>
              <a:rPr lang="en-US" dirty="0" smtClean="0"/>
              <a:t>January 7, 2015				</a:t>
            </a:r>
            <a:endParaRPr lang="en-US" dirty="0"/>
          </a:p>
        </p:txBody>
      </p:sp>
      <p:sp>
        <p:nvSpPr>
          <p:cNvPr id="9" name="Footer Placeholder 8"/>
          <p:cNvSpPr>
            <a:spLocks noGrp="1"/>
          </p:cNvSpPr>
          <p:nvPr>
            <p:ph type="ftr" sz="quarter" idx="11"/>
          </p:nvPr>
        </p:nvSpPr>
        <p:spPr/>
        <p:txBody>
          <a:bodyPr/>
          <a:lstStyle/>
          <a:p>
            <a:r>
              <a:rPr lang="en-US" smtClean="0"/>
              <a:t>Operations and Rules</a:t>
            </a:r>
            <a:endParaRPr lang="en-US" dirty="0"/>
          </a:p>
        </p:txBody>
      </p:sp>
      <p:sp>
        <p:nvSpPr>
          <p:cNvPr id="10" name="Slide Number Placeholder 9"/>
          <p:cNvSpPr>
            <a:spLocks noGrp="1"/>
          </p:cNvSpPr>
          <p:nvPr>
            <p:ph type="sldNum" sz="quarter" idx="12"/>
          </p:nvPr>
        </p:nvSpPr>
        <p:spPr/>
        <p:txBody>
          <a:bodyPr/>
          <a:lstStyle/>
          <a:p>
            <a:fld id="{8E5A7B7A-DF28-6349-B5CF-D7CDEBF5CB83}" type="slidenum">
              <a:rPr lang="en-US" smtClean="0"/>
              <a:pPr/>
              <a:t>15</a:t>
            </a:fld>
            <a:endParaRPr lang="en-US"/>
          </a:p>
        </p:txBody>
      </p:sp>
      <p:sp>
        <p:nvSpPr>
          <p:cNvPr id="11" name="Content Placeholder 2"/>
          <p:cNvSpPr txBox="1">
            <a:spLocks/>
          </p:cNvSpPr>
          <p:nvPr/>
        </p:nvSpPr>
        <p:spPr>
          <a:xfrm>
            <a:off x="457200" y="1512175"/>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400" dirty="0" smtClean="0"/>
              <a:t>Competition takes place while maintaining lunar orbit</a:t>
            </a:r>
          </a:p>
          <a:p>
            <a:pPr lvl="1"/>
            <a:r>
              <a:rPr lang="en-US" sz="2000" dirty="0"/>
              <a:t>A</a:t>
            </a:r>
            <a:r>
              <a:rPr lang="en-US" sz="2000" dirty="0" smtClean="0"/>
              <a:t>lways between 300 km and 10,000 km range above lunar surface</a:t>
            </a:r>
          </a:p>
        </p:txBody>
      </p:sp>
    </p:spTree>
    <p:extLst>
      <p:ext uri="{BB962C8B-B14F-4D97-AF65-F5344CB8AC3E}">
        <p14:creationId xmlns="" xmlns:p14="http://schemas.microsoft.com/office/powerpoint/2010/main" xmlns:mv="urn:schemas-microsoft-com:mac:vml" xmlns:mc="http://schemas.openxmlformats.org/markup-compatibility/2006" val="1420090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738"/>
            <a:ext cx="7083041" cy="1325562"/>
          </a:xfrm>
        </p:spPr>
        <p:txBody>
          <a:bodyPr>
            <a:normAutofit fontScale="90000"/>
          </a:bodyPr>
          <a:lstStyle/>
          <a:p>
            <a:r>
              <a:rPr lang="en-US" sz="4000" dirty="0" smtClean="0"/>
              <a:t>General Rules </a:t>
            </a:r>
            <a:br>
              <a:rPr lang="en-US" sz="4000" dirty="0" smtClean="0"/>
            </a:br>
            <a:r>
              <a:rPr lang="en-US" sz="3100" dirty="0" smtClean="0"/>
              <a:t>Applicable to Both In-Space Challenges</a:t>
            </a:r>
            <a:br>
              <a:rPr lang="en-US" sz="3100" dirty="0" smtClean="0"/>
            </a:br>
            <a:r>
              <a:rPr lang="en-US" sz="3100" dirty="0" smtClean="0"/>
              <a:t>Sect. 4.6; Rules 15 and 19</a:t>
            </a:r>
            <a:endParaRPr lang="en-US" sz="3100" dirty="0"/>
          </a:p>
        </p:txBody>
      </p:sp>
      <p:sp>
        <p:nvSpPr>
          <p:cNvPr id="3" name="Content Placeholder 2"/>
          <p:cNvSpPr>
            <a:spLocks noGrp="1"/>
          </p:cNvSpPr>
          <p:nvPr>
            <p:ph idx="1"/>
          </p:nvPr>
        </p:nvSpPr>
        <p:spPr/>
        <p:txBody>
          <a:bodyPr>
            <a:noAutofit/>
          </a:bodyPr>
          <a:lstStyle/>
          <a:p>
            <a:r>
              <a:rPr lang="en-US" sz="2000" u="sng" dirty="0" smtClean="0"/>
              <a:t>Competition Start </a:t>
            </a:r>
            <a:r>
              <a:rPr lang="en-US" sz="2000" dirty="0" smtClean="0"/>
              <a:t>– the time that each team receives notice of deployment from their launch service – EM-1 or otherwise – is start of first “Competition Day”</a:t>
            </a:r>
          </a:p>
          <a:p>
            <a:r>
              <a:rPr lang="en-US" sz="2000" u="sng" dirty="0" smtClean="0"/>
              <a:t>Competition End </a:t>
            </a:r>
            <a:r>
              <a:rPr lang="en-US" sz="2000" dirty="0" smtClean="0"/>
              <a:t>– at end of 365</a:t>
            </a:r>
            <a:r>
              <a:rPr lang="en-US" sz="2000" baseline="30000" dirty="0" smtClean="0"/>
              <a:t>th</a:t>
            </a:r>
            <a:r>
              <a:rPr lang="en-US" sz="2000" dirty="0" smtClean="0"/>
              <a:t> “Competition Day” for each team, no more achievements eligible for prizes (except for Longevity prizes)  </a:t>
            </a:r>
          </a:p>
          <a:p>
            <a:pPr lvl="1"/>
            <a:r>
              <a:rPr lang="en-US" sz="1600" dirty="0" smtClean="0"/>
              <a:t>Longevity competition continues for everyone, until Challenge End</a:t>
            </a:r>
          </a:p>
          <a:p>
            <a:r>
              <a:rPr lang="en-US" sz="2000" u="sng" dirty="0" smtClean="0"/>
              <a:t>Challenge End </a:t>
            </a:r>
            <a:r>
              <a:rPr lang="en-US" sz="2000" dirty="0" smtClean="0"/>
              <a:t>– all activities eligible for Challenge prizes end 365 days after EM-1 deployment - regardless of 3</a:t>
            </a:r>
            <a:r>
              <a:rPr lang="en-US" sz="2000" baseline="30000" dirty="0" smtClean="0"/>
              <a:t>rd</a:t>
            </a:r>
            <a:r>
              <a:rPr lang="en-US" sz="2000" dirty="0" smtClean="0"/>
              <a:t>-party launcher deployment date</a:t>
            </a:r>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16</a:t>
            </a:fld>
            <a:endParaRPr lang="en-US"/>
          </a:p>
        </p:txBody>
      </p:sp>
    </p:spTree>
    <p:extLst>
      <p:ext uri="{BB962C8B-B14F-4D97-AF65-F5344CB8AC3E}">
        <p14:creationId xmlns="" xmlns:p14="http://schemas.microsoft.com/office/powerpoint/2010/main" xmlns:mv="urn:schemas-microsoft-com:mac:vml" xmlns:mc="http://schemas.openxmlformats.org/markup-compatibility/2006" val="99949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738"/>
            <a:ext cx="7083041" cy="1325562"/>
          </a:xfrm>
        </p:spPr>
        <p:txBody>
          <a:bodyPr>
            <a:normAutofit fontScale="90000"/>
          </a:bodyPr>
          <a:lstStyle/>
          <a:p>
            <a:r>
              <a:rPr lang="en-US" sz="4000" dirty="0" smtClean="0"/>
              <a:t>General Rules </a:t>
            </a:r>
            <a:br>
              <a:rPr lang="en-US" sz="4000" dirty="0" smtClean="0"/>
            </a:br>
            <a:r>
              <a:rPr lang="en-US" sz="3100" dirty="0" smtClean="0"/>
              <a:t>Applicable to Both In-Space Challenges</a:t>
            </a:r>
            <a:br>
              <a:rPr lang="en-US" sz="3100" dirty="0" smtClean="0"/>
            </a:br>
            <a:r>
              <a:rPr lang="en-US" sz="3100" dirty="0" smtClean="0"/>
              <a:t>Sect. 4.6; Rules 16 and 17</a:t>
            </a:r>
            <a:endParaRPr lang="en-US" sz="3100" dirty="0"/>
          </a:p>
        </p:txBody>
      </p:sp>
      <p:sp>
        <p:nvSpPr>
          <p:cNvPr id="3" name="Content Placeholder 2"/>
          <p:cNvSpPr>
            <a:spLocks noGrp="1"/>
          </p:cNvSpPr>
          <p:nvPr>
            <p:ph idx="1"/>
          </p:nvPr>
        </p:nvSpPr>
        <p:spPr/>
        <p:txBody>
          <a:bodyPr>
            <a:noAutofit/>
          </a:bodyPr>
          <a:lstStyle/>
          <a:p>
            <a:r>
              <a:rPr lang="en-US" sz="2400" dirty="0" smtClean="0"/>
              <a:t>Ground Stations – </a:t>
            </a:r>
          </a:p>
          <a:p>
            <a:pPr lvl="1"/>
            <a:r>
              <a:rPr lang="en-US" sz="1800" dirty="0" smtClean="0"/>
              <a:t>Teams may include ground stations operators, or may purchase their services</a:t>
            </a:r>
          </a:p>
          <a:p>
            <a:pPr lvl="1"/>
            <a:r>
              <a:rPr lang="en-US" sz="1800" dirty="0" smtClean="0"/>
              <a:t>Teams may purchase Government ground station services (DSN)</a:t>
            </a:r>
          </a:p>
          <a:p>
            <a:pPr lvl="1"/>
            <a:r>
              <a:rPr lang="en-US" sz="1800" dirty="0" smtClean="0"/>
              <a:t>Government ground stations will be offered to all teams under the same terms and conditions.  (More on this in another presentation.)</a:t>
            </a:r>
          </a:p>
          <a:p>
            <a:r>
              <a:rPr lang="en-US" sz="2400" dirty="0" smtClean="0"/>
              <a:t>Planetary Protection – </a:t>
            </a:r>
          </a:p>
          <a:p>
            <a:pPr lvl="1"/>
            <a:r>
              <a:rPr lang="en-US" sz="1800" dirty="0"/>
              <a:t>T</a:t>
            </a:r>
            <a:r>
              <a:rPr lang="en-US" sz="1800" dirty="0" smtClean="0"/>
              <a:t>eams must submit ODAR and EOMP compliant with NASA-STD-8719.14 by GT4</a:t>
            </a:r>
          </a:p>
          <a:p>
            <a:pPr lvl="1"/>
            <a:r>
              <a:rPr lang="en-US" sz="1800" dirty="0" smtClean="0"/>
              <a:t>Teams that will operate near the moon must submit an EOMP compliant with NASA policy for protecting lunar historic sites, and, submit planetary protection plans compliant with NPR 8020.12 at schedule found in Rules.  (More on this in a later presentation.)</a:t>
            </a:r>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17</a:t>
            </a:fld>
            <a:endParaRPr lang="en-US"/>
          </a:p>
        </p:txBody>
      </p:sp>
    </p:spTree>
    <p:extLst>
      <p:ext uri="{BB962C8B-B14F-4D97-AF65-F5344CB8AC3E}">
        <p14:creationId xmlns="" xmlns:p14="http://schemas.microsoft.com/office/powerpoint/2010/main" xmlns:mv="urn:schemas-microsoft-com:mac:vml" xmlns:mc="http://schemas.openxmlformats.org/markup-compatibility/2006" val="4161869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3738"/>
            <a:ext cx="7083041" cy="1325562"/>
          </a:xfrm>
        </p:spPr>
        <p:txBody>
          <a:bodyPr>
            <a:normAutofit fontScale="90000"/>
          </a:bodyPr>
          <a:lstStyle/>
          <a:p>
            <a:r>
              <a:rPr lang="en-US" sz="4000" dirty="0" smtClean="0"/>
              <a:t>General Rules </a:t>
            </a:r>
            <a:br>
              <a:rPr lang="en-US" sz="4000" dirty="0" smtClean="0"/>
            </a:br>
            <a:r>
              <a:rPr lang="en-US" sz="3100" dirty="0"/>
              <a:t>Applicable to Both In-Space Challenges</a:t>
            </a:r>
            <a:r>
              <a:rPr lang="en-US" sz="3100" dirty="0" smtClean="0"/>
              <a:t/>
            </a:r>
            <a:br>
              <a:rPr lang="en-US" sz="3100" dirty="0" smtClean="0"/>
            </a:br>
            <a:r>
              <a:rPr lang="en-US" sz="3100" dirty="0" smtClean="0"/>
              <a:t>Sect. 4.6; Rule 18</a:t>
            </a:r>
            <a:endParaRPr lang="en-US" sz="3100" dirty="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18</a:t>
            </a:fld>
            <a:endParaRPr lang="en-US"/>
          </a:p>
        </p:txBody>
      </p:sp>
      <p:pic>
        <p:nvPicPr>
          <p:cNvPr id="4" name="Picture 3" descr="CubeQuest Challenge Communications Rules v1 20141218.pdf"/>
          <p:cNvPicPr>
            <a:picLocks noChangeAspect="1"/>
          </p:cNvPicPr>
          <p:nvPr/>
        </p:nvPicPr>
        <p:blipFill rotWithShape="1">
          <a:blip r:embed="rId2">
            <a:extLst>
              <a:ext uri="{28A0092B-C50C-407E-A947-70E740481C1C}">
                <a14:useLocalDpi xmlns="" xmlns:a14="http://schemas.microsoft.com/office/drawing/2010/main" xmlns:mv="urn:schemas-microsoft-com:mac:vml" xmlns:mc="http://schemas.openxmlformats.org/markup-compatibility/2006" val="0"/>
              </a:ext>
            </a:extLst>
          </a:blip>
          <a:srcRect l="237" b="13027"/>
          <a:stretch/>
        </p:blipFill>
        <p:spPr>
          <a:xfrm>
            <a:off x="6157897" y="3334411"/>
            <a:ext cx="2938175" cy="3506884"/>
          </a:xfrm>
          <a:prstGeom prst="rect">
            <a:avLst/>
          </a:prstGeom>
          <a:ln>
            <a:solidFill>
              <a:schemeClr val="tx1"/>
            </a:solidFill>
          </a:ln>
        </p:spPr>
      </p:pic>
      <p:sp>
        <p:nvSpPr>
          <p:cNvPr id="3" name="Content Placeholder 2"/>
          <p:cNvSpPr>
            <a:spLocks noGrp="1"/>
          </p:cNvSpPr>
          <p:nvPr>
            <p:ph idx="1"/>
          </p:nvPr>
        </p:nvSpPr>
        <p:spPr>
          <a:xfrm>
            <a:off x="97799" y="1600200"/>
            <a:ext cx="6084065" cy="4525963"/>
          </a:xfrm>
        </p:spPr>
        <p:txBody>
          <a:bodyPr>
            <a:normAutofit/>
          </a:bodyPr>
          <a:lstStyle/>
          <a:p>
            <a:r>
              <a:rPr lang="en-US" sz="2800" dirty="0" smtClean="0"/>
              <a:t>“</a:t>
            </a:r>
            <a:r>
              <a:rPr lang="en-US" sz="2800" dirty="0" err="1" smtClean="0"/>
              <a:t>CommsProc</a:t>
            </a:r>
            <a:r>
              <a:rPr lang="en-US" sz="2800" dirty="0" smtClean="0"/>
              <a:t>”, a separate document –</a:t>
            </a:r>
          </a:p>
          <a:p>
            <a:pPr lvl="1"/>
            <a:r>
              <a:rPr lang="en-US" sz="2400" dirty="0" smtClean="0"/>
              <a:t>For purpose of counting eligible “data blocks”, and determining transmission begin/end of time windows (30m, 28d, 365d) eligible for prizes</a:t>
            </a:r>
          </a:p>
          <a:p>
            <a:pPr lvl="2"/>
            <a:r>
              <a:rPr lang="en-US" sz="2000" dirty="0" smtClean="0"/>
              <a:t>NASA provides a random number key to each team</a:t>
            </a:r>
          </a:p>
          <a:p>
            <a:pPr lvl="2"/>
            <a:r>
              <a:rPr lang="en-US" sz="2000" dirty="0" smtClean="0"/>
              <a:t>Team </a:t>
            </a:r>
            <a:r>
              <a:rPr lang="en-US" sz="2000" dirty="0" err="1" smtClean="0"/>
              <a:t>CubeSat</a:t>
            </a:r>
            <a:r>
              <a:rPr lang="en-US" sz="2000" dirty="0" smtClean="0"/>
              <a:t> transmissions include a local time base, embedded in data</a:t>
            </a:r>
          </a:p>
          <a:p>
            <a:pPr lvl="2"/>
            <a:r>
              <a:rPr lang="en-US" sz="2000" dirty="0" smtClean="0"/>
              <a:t>Teams deliver eligible data blocks to judges</a:t>
            </a:r>
          </a:p>
          <a:p>
            <a:r>
              <a:rPr lang="en-US" dirty="0" smtClean="0"/>
              <a:t>Details in a later talk</a:t>
            </a:r>
          </a:p>
          <a:p>
            <a:pPr lvl="1"/>
            <a:endParaRPr lang="en-US" sz="2400" dirty="0" smtClean="0"/>
          </a:p>
        </p:txBody>
      </p:sp>
    </p:spTree>
    <p:extLst>
      <p:ext uri="{BB962C8B-B14F-4D97-AF65-F5344CB8AC3E}">
        <p14:creationId xmlns="" xmlns:p14="http://schemas.microsoft.com/office/powerpoint/2010/main" xmlns:mv="urn:schemas-microsoft-com:mac:vml" xmlns:mc="http://schemas.openxmlformats.org/markup-compatibility/2006" val="910776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l" defTabSz="457200" rtl="0">
              <a:spcBef>
                <a:spcPct val="0"/>
              </a:spcBef>
            </a:pPr>
            <a:r>
              <a:rPr lang="en-US" sz="3200" dirty="0" smtClean="0"/>
              <a:t>General Rules </a:t>
            </a:r>
            <a:br>
              <a:rPr lang="en-US" sz="3200" dirty="0" smtClean="0"/>
            </a:br>
            <a:r>
              <a:rPr lang="en-US" sz="2400" dirty="0" smtClean="0"/>
              <a:t>Applicable to Both In-Space Challenges</a:t>
            </a:r>
            <a:br>
              <a:rPr lang="en-US" sz="2400" dirty="0" smtClean="0"/>
            </a:br>
            <a:r>
              <a:rPr lang="en-US" sz="2400" dirty="0" smtClean="0">
                <a:latin typeface="+mj-lt"/>
                <a:cs typeface="Calibri"/>
              </a:rPr>
              <a:t>Sect. 4.7 Rule 22.B; Sect. 4.8 Rule 24.C</a:t>
            </a:r>
            <a:endParaRPr lang="en-US" sz="2400" dirty="0">
              <a:latin typeface="+mj-lt"/>
              <a:cs typeface="Calibri"/>
            </a:endParaRPr>
          </a:p>
        </p:txBody>
      </p:sp>
      <p:sp>
        <p:nvSpPr>
          <p:cNvPr id="3" name="Content Placeholder 2"/>
          <p:cNvSpPr>
            <a:spLocks noGrp="1"/>
          </p:cNvSpPr>
          <p:nvPr>
            <p:ph idx="1"/>
          </p:nvPr>
        </p:nvSpPr>
        <p:spPr>
          <a:xfrm>
            <a:off x="457200" y="1600201"/>
            <a:ext cx="8229600" cy="3492004"/>
          </a:xfrm>
        </p:spPr>
        <p:txBody>
          <a:bodyPr>
            <a:normAutofit fontScale="85000" lnSpcReduction="10000"/>
          </a:bodyPr>
          <a:lstStyle/>
          <a:p>
            <a:r>
              <a:rPr lang="en-US" dirty="0" smtClean="0"/>
              <a:t>“Required Navigation Artifacts” – a separate doc</a:t>
            </a:r>
          </a:p>
          <a:p>
            <a:pPr lvl="1"/>
            <a:r>
              <a:rPr lang="en-US" dirty="0" smtClean="0"/>
              <a:t>Teams submit Navigation Artifacts so Judges and SMEs can validate actual </a:t>
            </a:r>
            <a:r>
              <a:rPr lang="en-US" dirty="0" err="1" smtClean="0"/>
              <a:t>comm</a:t>
            </a:r>
            <a:r>
              <a:rPr lang="en-US" dirty="0" smtClean="0"/>
              <a:t> distances, or achievement of lunar orbit, per conditions defined in Rules,</a:t>
            </a:r>
            <a:r>
              <a:rPr lang="en-US" dirty="0"/>
              <a:t> </a:t>
            </a:r>
            <a:r>
              <a:rPr lang="en-US" dirty="0" smtClean="0"/>
              <a:t>as eligible for prizes.</a:t>
            </a:r>
          </a:p>
          <a:p>
            <a:pPr lvl="2"/>
            <a:r>
              <a:rPr lang="en-US" u="sng" dirty="0" smtClean="0"/>
              <a:t>Approach I </a:t>
            </a:r>
            <a:r>
              <a:rPr lang="en-US" dirty="0" smtClean="0"/>
              <a:t>- </a:t>
            </a:r>
            <a:r>
              <a:rPr lang="en-US" dirty="0"/>
              <a:t>Teams may submit Navigation Artifacts based on telemetric data generated by DSN </a:t>
            </a:r>
            <a:r>
              <a:rPr lang="en-US" dirty="0" smtClean="0"/>
              <a:t>ground tracking stations. </a:t>
            </a:r>
          </a:p>
          <a:p>
            <a:pPr lvl="2"/>
            <a:r>
              <a:rPr lang="en-US" u="sng" dirty="0" smtClean="0"/>
              <a:t>Approach II </a:t>
            </a:r>
            <a:r>
              <a:rPr lang="en-US" dirty="0" smtClean="0"/>
              <a:t>- </a:t>
            </a:r>
            <a:r>
              <a:rPr lang="en-US" dirty="0"/>
              <a:t>Teams may submit Navigation Artifacts based on telemetric data generated by their own (or procured) </a:t>
            </a:r>
            <a:r>
              <a:rPr lang="en-US" dirty="0" smtClean="0"/>
              <a:t>communications/ground</a:t>
            </a:r>
            <a:r>
              <a:rPr lang="en-US" dirty="0"/>
              <a:t> </a:t>
            </a:r>
            <a:r>
              <a:rPr lang="en-US" dirty="0" smtClean="0"/>
              <a:t>tracking stations.</a:t>
            </a:r>
          </a:p>
          <a:p>
            <a:r>
              <a:rPr lang="en-US" dirty="0" smtClean="0"/>
              <a:t>Details in a later talk</a:t>
            </a:r>
            <a:endParaRPr lang="en-US" dirty="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19</a:t>
            </a:fld>
            <a:endParaRPr lang="en-US"/>
          </a:p>
        </p:txBody>
      </p:sp>
      <p:pic>
        <p:nvPicPr>
          <p:cNvPr id="4" name="Picture 3" descr="Navigation-Artifacts-for-authenticating-claimed-comm-distance-and-verifying-lunar orbit_6Jan15.pdf"/>
          <p:cNvPicPr>
            <a:picLocks noChangeAspect="1"/>
          </p:cNvPicPr>
          <p:nvPr/>
        </p:nvPicPr>
        <p:blipFill rotWithShape="1">
          <a:blip r:embed="rId2">
            <a:extLst>
              <a:ext uri="{28A0092B-C50C-407E-A947-70E740481C1C}">
                <a14:useLocalDpi xmlns="" xmlns:a14="http://schemas.microsoft.com/office/drawing/2010/main" xmlns:mv="urn:schemas-microsoft-com:mac:vml" xmlns:mc="http://schemas.openxmlformats.org/markup-compatibility/2006" val="0"/>
              </a:ext>
            </a:extLst>
          </a:blip>
          <a:srcRect b="69191"/>
          <a:stretch/>
        </p:blipFill>
        <p:spPr>
          <a:xfrm>
            <a:off x="3400854" y="4247165"/>
            <a:ext cx="5827031" cy="2323267"/>
          </a:xfrm>
          <a:prstGeom prst="rect">
            <a:avLst/>
          </a:prstGeom>
        </p:spPr>
      </p:pic>
      <p:sp>
        <p:nvSpPr>
          <p:cNvPr id="5" name="Rectangle 4"/>
          <p:cNvSpPr/>
          <p:nvPr/>
        </p:nvSpPr>
        <p:spPr>
          <a:xfrm>
            <a:off x="4073314" y="4768699"/>
            <a:ext cx="4612433" cy="20893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xmlns:mv="urn:schemas-microsoft-com:mac:vml" xmlns:mc="http://schemas.openxmlformats.org/markup-compatibility/2006" val="1570149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Intro to Ops and Rules Document</a:t>
            </a:r>
          </a:p>
          <a:p>
            <a:r>
              <a:rPr lang="en-US" dirty="0" smtClean="0"/>
              <a:t>Judges and Judging</a:t>
            </a:r>
          </a:p>
          <a:p>
            <a:r>
              <a:rPr lang="en-US" dirty="0" smtClean="0"/>
              <a:t>Phases</a:t>
            </a:r>
          </a:p>
          <a:p>
            <a:r>
              <a:rPr lang="en-US" dirty="0" smtClean="0"/>
              <a:t>Schedule</a:t>
            </a:r>
          </a:p>
          <a:p>
            <a:pPr lvl="1"/>
            <a:r>
              <a:rPr lang="en-US" dirty="0" smtClean="0"/>
              <a:t>Example Scenario Illustration</a:t>
            </a:r>
          </a:p>
          <a:p>
            <a:r>
              <a:rPr lang="en-US" dirty="0" smtClean="0"/>
              <a:t>Eligibility and Registration</a:t>
            </a:r>
          </a:p>
          <a:p>
            <a:r>
              <a:rPr lang="en-US" dirty="0" smtClean="0"/>
              <a:t>NASA-Furnished Resources</a:t>
            </a:r>
          </a:p>
          <a:p>
            <a:r>
              <a:rPr lang="en-US" dirty="0" smtClean="0"/>
              <a:t>Design Requirements</a:t>
            </a:r>
          </a:p>
          <a:p>
            <a:r>
              <a:rPr lang="en-US" dirty="0" smtClean="0"/>
              <a:t>Ground Tournament Ops and Rules</a:t>
            </a:r>
          </a:p>
          <a:p>
            <a:r>
              <a:rPr lang="en-US" dirty="0" smtClean="0"/>
              <a:t>Down-Select EM-1 Launch Candidates</a:t>
            </a:r>
          </a:p>
          <a:p>
            <a:r>
              <a:rPr lang="en-US" dirty="0" smtClean="0"/>
              <a:t>Rules </a:t>
            </a:r>
            <a:r>
              <a:rPr lang="en-US" dirty="0"/>
              <a:t>for Deep Space Derby</a:t>
            </a:r>
          </a:p>
          <a:p>
            <a:r>
              <a:rPr lang="en-US" dirty="0" smtClean="0"/>
              <a:t>Rules </a:t>
            </a:r>
            <a:r>
              <a:rPr lang="en-US" dirty="0"/>
              <a:t>for Lunar Derby</a:t>
            </a:r>
          </a:p>
          <a:p>
            <a:r>
              <a:rPr lang="en-US" dirty="0" smtClean="0"/>
              <a:t>General Rules Applicable to Both In-Space Challenges</a:t>
            </a:r>
          </a:p>
          <a:p>
            <a:r>
              <a:rPr lang="en-US" smtClean="0"/>
              <a:t>Administration </a:t>
            </a:r>
            <a:r>
              <a:rPr lang="en-US" dirty="0" smtClean="0"/>
              <a:t>Contact Information</a:t>
            </a:r>
          </a:p>
          <a:p>
            <a:endParaRPr lang="en-US" dirty="0" smtClean="0"/>
          </a:p>
          <a:p>
            <a:endParaRPr lang="en-US" dirty="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2</a:t>
            </a:fld>
            <a:endParaRPr lang="en-US"/>
          </a:p>
        </p:txBody>
      </p:sp>
    </p:spTree>
    <p:extLst>
      <p:ext uri="{BB962C8B-B14F-4D97-AF65-F5344CB8AC3E}">
        <p14:creationId xmlns="" xmlns:p14="http://schemas.microsoft.com/office/powerpoint/2010/main" xmlns:mv="urn:schemas-microsoft-com:mac:vml" xmlns:mc="http://schemas.openxmlformats.org/markup-compatibility/2006" val="512889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1" algn="ctr" defTabSz="457200" rtl="0">
              <a:spcBef>
                <a:spcPct val="0"/>
              </a:spcBef>
            </a:pPr>
            <a:r>
              <a:rPr lang="en-US" sz="3600" dirty="0" smtClean="0">
                <a:latin typeface="+mj-lt"/>
                <a:cs typeface="Calibri (headings)"/>
              </a:rPr>
              <a:t>Questions?</a:t>
            </a:r>
            <a:endParaRPr lang="en-US" sz="3600" dirty="0">
              <a:latin typeface="+mj-lt"/>
              <a:cs typeface="Calibri (headings)"/>
            </a:endParaRPr>
          </a:p>
        </p:txBody>
      </p:sp>
      <p:sp>
        <p:nvSpPr>
          <p:cNvPr id="3" name="Content Placeholder 2"/>
          <p:cNvSpPr>
            <a:spLocks noGrp="1"/>
          </p:cNvSpPr>
          <p:nvPr>
            <p:ph idx="1"/>
          </p:nvPr>
        </p:nvSpPr>
        <p:spPr/>
        <p:txBody>
          <a:bodyPr/>
          <a:lstStyle/>
          <a:p>
            <a:pPr marL="0" indent="0">
              <a:buNone/>
            </a:pPr>
            <a:r>
              <a:rPr lang="en-US" dirty="0" smtClean="0"/>
              <a:t>Jim Cockrell</a:t>
            </a:r>
          </a:p>
          <a:p>
            <a:pPr marL="0" indent="0">
              <a:buNone/>
            </a:pPr>
            <a:r>
              <a:rPr lang="en-US" dirty="0" smtClean="0"/>
              <a:t>Cube Quest Challenge Administrator</a:t>
            </a:r>
          </a:p>
          <a:p>
            <a:pPr marL="0" indent="0">
              <a:buNone/>
            </a:pPr>
            <a:r>
              <a:rPr lang="en-US" dirty="0" smtClean="0">
                <a:hlinkClick r:id="rId2"/>
              </a:rPr>
              <a:t>ARC-cubequestchallenge@mail.nasa.gov</a:t>
            </a:r>
            <a:endParaRPr lang="en-US" dirty="0" smtClean="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20</a:t>
            </a:fld>
            <a:endParaRPr lang="en-US"/>
          </a:p>
        </p:txBody>
      </p:sp>
    </p:spTree>
    <p:extLst>
      <p:ext uri="{BB962C8B-B14F-4D97-AF65-F5344CB8AC3E}">
        <p14:creationId xmlns="" xmlns:p14="http://schemas.microsoft.com/office/powerpoint/2010/main" xmlns:mv="urn:schemas-microsoft-com:mac:vml" xmlns:mc="http://schemas.openxmlformats.org/markup-compatibility/2006" val="1525171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 to Ops and Rules Document</a:t>
            </a:r>
            <a:endParaRPr lang="en-US" dirty="0"/>
          </a:p>
        </p:txBody>
      </p:sp>
      <p:sp>
        <p:nvSpPr>
          <p:cNvPr id="3" name="Content Placeholder 2"/>
          <p:cNvSpPr>
            <a:spLocks noGrp="1"/>
          </p:cNvSpPr>
          <p:nvPr>
            <p:ph idx="1"/>
          </p:nvPr>
        </p:nvSpPr>
        <p:spPr>
          <a:xfrm>
            <a:off x="347430" y="1600200"/>
            <a:ext cx="4420636" cy="4525963"/>
          </a:xfrm>
        </p:spPr>
        <p:txBody>
          <a:bodyPr>
            <a:normAutofit fontScale="85000" lnSpcReduction="20000"/>
          </a:bodyPr>
          <a:lstStyle/>
          <a:p>
            <a:r>
              <a:rPr lang="en-US" dirty="0" smtClean="0"/>
              <a:t>CCP-CQ-OPSRUL-001 Operations and Rules document (“the Rules”) is the authoritative document</a:t>
            </a:r>
          </a:p>
          <a:p>
            <a:r>
              <a:rPr lang="en-US" dirty="0" smtClean="0"/>
              <a:t>This presentation is an overview, only (not complete Rules)</a:t>
            </a:r>
          </a:p>
          <a:p>
            <a:r>
              <a:rPr lang="en-US" dirty="0" smtClean="0"/>
              <a:t>Rules </a:t>
            </a:r>
            <a:r>
              <a:rPr lang="en-US" i="1" dirty="0" smtClean="0"/>
              <a:t>could</a:t>
            </a:r>
            <a:r>
              <a:rPr lang="en-US" dirty="0" smtClean="0"/>
              <a:t> change, in case of unforeseen events, after NASA review and with notice</a:t>
            </a:r>
          </a:p>
          <a:p>
            <a:r>
              <a:rPr lang="en-US" dirty="0" smtClean="0"/>
              <a:t>Be sure to read the Rules!!!</a:t>
            </a:r>
            <a:endParaRPr lang="en-US" dirty="0"/>
          </a:p>
        </p:txBody>
      </p:sp>
      <p:sp>
        <p:nvSpPr>
          <p:cNvPr id="8" name="Date Placeholder 7"/>
          <p:cNvSpPr>
            <a:spLocks noGrp="1"/>
          </p:cNvSpPr>
          <p:nvPr>
            <p:ph type="dt" sz="half" idx="10"/>
          </p:nvPr>
        </p:nvSpPr>
        <p:spPr/>
        <p:txBody>
          <a:bodyPr/>
          <a:lstStyle/>
          <a:p>
            <a:r>
              <a:rPr lang="en-US" smtClean="0"/>
              <a:t>January 7, 2015</a:t>
            </a:r>
            <a:endParaRPr lang="en-US" dirty="0"/>
          </a:p>
        </p:txBody>
      </p:sp>
      <p:sp>
        <p:nvSpPr>
          <p:cNvPr id="9" name="Footer Placeholder 8"/>
          <p:cNvSpPr>
            <a:spLocks noGrp="1"/>
          </p:cNvSpPr>
          <p:nvPr>
            <p:ph type="ftr" sz="quarter" idx="11"/>
          </p:nvPr>
        </p:nvSpPr>
        <p:spPr/>
        <p:txBody>
          <a:bodyPr/>
          <a:lstStyle/>
          <a:p>
            <a:r>
              <a:rPr lang="en-US" smtClean="0"/>
              <a:t>Operations and Rules</a:t>
            </a:r>
            <a:endParaRPr lang="en-US" dirty="0"/>
          </a:p>
        </p:txBody>
      </p:sp>
      <p:sp>
        <p:nvSpPr>
          <p:cNvPr id="10" name="Slide Number Placeholder 9"/>
          <p:cNvSpPr>
            <a:spLocks noGrp="1"/>
          </p:cNvSpPr>
          <p:nvPr>
            <p:ph type="sldNum" sz="quarter" idx="12"/>
          </p:nvPr>
        </p:nvSpPr>
        <p:spPr/>
        <p:txBody>
          <a:bodyPr/>
          <a:lstStyle/>
          <a:p>
            <a:fld id="{8E5A7B7A-DF28-6349-B5CF-D7CDEBF5CB83}" type="slidenum">
              <a:rPr lang="en-US" smtClean="0"/>
              <a:pPr/>
              <a:t>3</a:t>
            </a:fld>
            <a:endParaRPr lang="en-US"/>
          </a:p>
        </p:txBody>
      </p:sp>
      <p:pic>
        <p:nvPicPr>
          <p:cNvPr id="4" name="Content Placeholder 3" descr="CQC_Ops&amp;Rules_title pg.pdf"/>
          <p:cNvPicPr>
            <a:picLocks noChangeAspect="1"/>
          </p:cNvPicPr>
          <p:nvPr/>
        </p:nvPicPr>
        <p:blipFill rotWithShape="1">
          <a:blip r:embed="rId2">
            <a:alphaModFix/>
            <a:extLst>
              <a:ext uri="{28A0092B-C50C-407E-A947-70E740481C1C}">
                <a14:useLocalDpi xmlns="" xmlns:a14="http://schemas.microsoft.com/office/drawing/2010/main" xmlns:mv="urn:schemas-microsoft-com:mac:vml" xmlns:mc="http://schemas.openxmlformats.org/markup-compatibility/2006" val="0"/>
              </a:ext>
            </a:extLst>
          </a:blip>
          <a:srcRect t="2819" b="2819"/>
          <a:stretch/>
        </p:blipFill>
        <p:spPr>
          <a:xfrm>
            <a:off x="4768066" y="1622151"/>
            <a:ext cx="4103997" cy="5011597"/>
          </a:xfrm>
          <a:prstGeom prst="rect">
            <a:avLst/>
          </a:prstGeom>
          <a:ln w="12700" cmpd="sng">
            <a:solidFill>
              <a:schemeClr val="tx1"/>
            </a:solidFill>
          </a:ln>
          <a:effectLst>
            <a:outerShdw blurRad="50800" dist="38100" dir="8100000" algn="tr" rotWithShape="0">
              <a:prstClr val="black">
                <a:alpha val="40000"/>
              </a:prstClr>
            </a:outerShdw>
          </a:effectLst>
        </p:spPr>
      </p:pic>
    </p:spTree>
    <p:extLst>
      <p:ext uri="{BB962C8B-B14F-4D97-AF65-F5344CB8AC3E}">
        <p14:creationId xmlns="" xmlns:p14="http://schemas.microsoft.com/office/powerpoint/2010/main" xmlns:mv="urn:schemas-microsoft-com:mac:vml" xmlns:mc="http://schemas.openxmlformats.org/markup-compatibility/2006" val="2564573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Referenced in Rules</a:t>
            </a:r>
            <a:br>
              <a:rPr lang="en-US" dirty="0" smtClean="0"/>
            </a:br>
            <a:r>
              <a:rPr lang="en-US" sz="3100" dirty="0" smtClean="0"/>
              <a:t>Sect. 2.1</a:t>
            </a:r>
            <a:endParaRPr lang="en-US" sz="3100" dirty="0"/>
          </a:p>
        </p:txBody>
      </p:sp>
      <p:graphicFrame>
        <p:nvGraphicFramePr>
          <p:cNvPr id="5" name="Table 4"/>
          <p:cNvGraphicFramePr>
            <a:graphicFrameLocks noGrp="1"/>
          </p:cNvGraphicFramePr>
          <p:nvPr>
            <p:extLst>
              <p:ext uri="{D42A27DB-BD31-4B8C-83A1-F6EECF244321}">
                <p14:modId xmlns="" xmlns:p14="http://schemas.microsoft.com/office/powerpoint/2010/main" xmlns:mv="urn:schemas-microsoft-com:mac:vml" xmlns:mc="http://schemas.openxmlformats.org/markup-compatibility/2006" val="4023351952"/>
              </p:ext>
            </p:extLst>
          </p:nvPr>
        </p:nvGraphicFramePr>
        <p:xfrm>
          <a:off x="595502" y="1575415"/>
          <a:ext cx="7966974" cy="4649129"/>
        </p:xfrm>
        <a:graphic>
          <a:graphicData uri="http://schemas.openxmlformats.org/drawingml/2006/table">
            <a:tbl>
              <a:tblPr firstRow="1" bandRow="1">
                <a:tableStyleId>{5C22544A-7EE6-4342-B048-85BDC9FD1C3A}</a:tableStyleId>
              </a:tblPr>
              <a:tblGrid>
                <a:gridCol w="6935956"/>
                <a:gridCol w="1031018"/>
              </a:tblGrid>
              <a:tr h="515297">
                <a:tc gridSpan="2">
                  <a:txBody>
                    <a:bodyPr/>
                    <a:lstStyle/>
                    <a:p>
                      <a:r>
                        <a:rPr lang="en-US" sz="2400" dirty="0" smtClean="0"/>
                        <a:t>Referenced Documents</a:t>
                      </a:r>
                      <a:r>
                        <a:rPr lang="en-US" sz="2400" baseline="0" dirty="0" smtClean="0"/>
                        <a:t> </a:t>
                      </a:r>
                      <a:r>
                        <a:rPr lang="en-US" sz="2400" dirty="0" smtClean="0"/>
                        <a:t>(selected subset)</a:t>
                      </a:r>
                      <a:endParaRPr lang="en-US" sz="2400" dirty="0"/>
                    </a:p>
                  </a:txBody>
                  <a:tcPr/>
                </a:tc>
                <a:tc hMerge="1">
                  <a:txBody>
                    <a:bodyPr/>
                    <a:lstStyle/>
                    <a:p>
                      <a:endParaRPr lang="en-US" sz="2400" dirty="0">
                        <a:latin typeface="Arial"/>
                        <a:cs typeface="Arial"/>
                      </a:endParaRPr>
                    </a:p>
                  </a:txBody>
                  <a:tcPr/>
                </a:tc>
              </a:tr>
              <a:tr h="549651">
                <a:tc>
                  <a:txBody>
                    <a:bodyPr/>
                    <a:lstStyle/>
                    <a:p>
                      <a:pPr marL="0" marR="0">
                        <a:spcBef>
                          <a:spcPts val="0"/>
                        </a:spcBef>
                        <a:spcAft>
                          <a:spcPts val="0"/>
                        </a:spcAft>
                      </a:pPr>
                      <a:r>
                        <a:rPr lang="en-US" sz="1600" dirty="0">
                          <a:effectLst/>
                          <a:latin typeface="Arial"/>
                          <a:ea typeface="ＭＳ 明朝"/>
                        </a:rPr>
                        <a:t>SLS Secondary Payload Deployment System, Interface</a:t>
                      </a:r>
                      <a:endParaRPr lang="en-US" sz="1600" dirty="0">
                        <a:effectLst/>
                        <a:latin typeface="Times New Roman"/>
                        <a:ea typeface="ＭＳ 明朝"/>
                      </a:endParaRPr>
                    </a:p>
                    <a:p>
                      <a:pPr marL="0" marR="0">
                        <a:spcBef>
                          <a:spcPts val="0"/>
                        </a:spcBef>
                        <a:spcAft>
                          <a:spcPts val="0"/>
                        </a:spcAft>
                      </a:pPr>
                      <a:r>
                        <a:rPr lang="en-US" sz="1600" dirty="0">
                          <a:effectLst/>
                          <a:latin typeface="Arial"/>
                          <a:ea typeface="ＭＳ 明朝"/>
                        </a:rPr>
                        <a:t>Definition Requirements Document (IDRD</a:t>
                      </a:r>
                      <a:r>
                        <a:rPr lang="en-US" sz="1600" dirty="0" smtClean="0">
                          <a:effectLst/>
                          <a:latin typeface="Arial"/>
                          <a:ea typeface="ＭＳ 明朝"/>
                        </a:rPr>
                        <a:t>)</a:t>
                      </a:r>
                      <a:endParaRPr lang="en-US" sz="1600" dirty="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In </a:t>
                      </a:r>
                      <a:r>
                        <a:rPr lang="en-US" sz="1600" dirty="0" err="1" smtClean="0">
                          <a:effectLst/>
                          <a:latin typeface="Arial"/>
                          <a:ea typeface="ＭＳ 明朝"/>
                          <a:cs typeface="Arial"/>
                        </a:rPr>
                        <a:t>Prog</a:t>
                      </a:r>
                      <a:endParaRPr lang="en-US" sz="1600" dirty="0">
                        <a:effectLst/>
                        <a:latin typeface="Arial"/>
                        <a:ea typeface="ＭＳ 明朝"/>
                        <a:cs typeface="Arial"/>
                      </a:endParaRPr>
                    </a:p>
                  </a:txBody>
                  <a:tcPr marL="68580" marR="68580" marT="0" marB="0" anchor="ctr"/>
                </a:tc>
              </a:tr>
              <a:tr h="417963">
                <a:tc>
                  <a:txBody>
                    <a:bodyPr/>
                    <a:lstStyle/>
                    <a:p>
                      <a:pPr marL="0" marR="0">
                        <a:spcBef>
                          <a:spcPts val="0"/>
                        </a:spcBef>
                        <a:spcAft>
                          <a:spcPts val="0"/>
                        </a:spcAft>
                      </a:pPr>
                      <a:r>
                        <a:rPr lang="en-US" sz="1600" dirty="0">
                          <a:effectLst/>
                          <a:latin typeface="Arial"/>
                          <a:ea typeface="ＭＳ 明朝"/>
                        </a:rPr>
                        <a:t>Required Data for Competitor Teams with Non-NASA Launch</a:t>
                      </a:r>
                      <a:endParaRPr lang="en-US" sz="1600" dirty="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In </a:t>
                      </a:r>
                      <a:r>
                        <a:rPr lang="en-US" sz="1600" dirty="0" err="1" smtClean="0">
                          <a:effectLst/>
                          <a:latin typeface="Arial"/>
                          <a:ea typeface="ＭＳ 明朝"/>
                          <a:cs typeface="Arial"/>
                        </a:rPr>
                        <a:t>Prog</a:t>
                      </a:r>
                      <a:endParaRPr lang="en-US" sz="1600" dirty="0">
                        <a:effectLst/>
                        <a:latin typeface="Arial"/>
                        <a:ea typeface="ＭＳ 明朝"/>
                        <a:cs typeface="Arial"/>
                      </a:endParaRPr>
                    </a:p>
                  </a:txBody>
                  <a:tcPr marL="68580" marR="68580" marT="0" marB="0" anchor="ctr"/>
                </a:tc>
              </a:tr>
              <a:tr h="549651">
                <a:tc>
                  <a:txBody>
                    <a:bodyPr/>
                    <a:lstStyle/>
                    <a:p>
                      <a:pPr marL="0" marR="0">
                        <a:spcBef>
                          <a:spcPts val="0"/>
                        </a:spcBef>
                        <a:spcAft>
                          <a:spcPts val="0"/>
                        </a:spcAft>
                      </a:pPr>
                      <a:r>
                        <a:rPr lang="en-US" sz="1600" dirty="0">
                          <a:effectLst/>
                          <a:latin typeface="Arial"/>
                          <a:ea typeface="ＭＳ 明朝"/>
                        </a:rPr>
                        <a:t>Required Navigation Artifacts for Authenticating Claimed </a:t>
                      </a:r>
                      <a:r>
                        <a:rPr lang="en-US" sz="1600" dirty="0" smtClean="0">
                          <a:effectLst/>
                          <a:latin typeface="Arial"/>
                          <a:ea typeface="ＭＳ 明朝"/>
                        </a:rPr>
                        <a:t>Communication</a:t>
                      </a:r>
                      <a:r>
                        <a:rPr lang="en-US" sz="1600" baseline="0" dirty="0">
                          <a:effectLst/>
                          <a:latin typeface="Times New Roman"/>
                          <a:ea typeface="ＭＳ 明朝"/>
                        </a:rPr>
                        <a:t> </a:t>
                      </a:r>
                      <a:r>
                        <a:rPr lang="en-US" sz="1600" dirty="0" smtClean="0">
                          <a:effectLst/>
                          <a:latin typeface="Arial"/>
                          <a:ea typeface="ＭＳ 明朝"/>
                        </a:rPr>
                        <a:t>Distances </a:t>
                      </a:r>
                      <a:r>
                        <a:rPr lang="en-US" sz="1600" dirty="0">
                          <a:effectLst/>
                          <a:latin typeface="Arial"/>
                          <a:ea typeface="ＭＳ 明朝"/>
                        </a:rPr>
                        <a:t>and Verifying Achievement and Maintenance of Lunar Orbit</a:t>
                      </a:r>
                      <a:endParaRPr lang="en-US" sz="1600" dirty="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On Web</a:t>
                      </a:r>
                      <a:endParaRPr lang="en-US" sz="1600" dirty="0">
                        <a:effectLst/>
                        <a:latin typeface="Arial"/>
                        <a:ea typeface="ＭＳ 明朝"/>
                        <a:cs typeface="Arial"/>
                      </a:endParaRPr>
                    </a:p>
                  </a:txBody>
                  <a:tcPr marL="68580" marR="68580" marT="0" marB="0" anchor="ctr"/>
                </a:tc>
              </a:tr>
              <a:tr h="549651">
                <a:tc>
                  <a:txBody>
                    <a:bodyPr/>
                    <a:lstStyle/>
                    <a:p>
                      <a:pPr marL="0" marR="0">
                        <a:spcBef>
                          <a:spcPts val="0"/>
                        </a:spcBef>
                        <a:spcAft>
                          <a:spcPts val="0"/>
                        </a:spcAft>
                      </a:pPr>
                      <a:r>
                        <a:rPr lang="en-US" sz="1600" dirty="0">
                          <a:effectLst/>
                          <a:latin typeface="Arial"/>
                          <a:ea typeface="ＭＳ 明朝"/>
                        </a:rPr>
                        <a:t>Ground Tournament Submittal Requirements and Standardized</a:t>
                      </a:r>
                      <a:endParaRPr lang="en-US" sz="1600" dirty="0">
                        <a:effectLst/>
                        <a:latin typeface="Times New Roman"/>
                        <a:ea typeface="ＭＳ 明朝"/>
                      </a:endParaRPr>
                    </a:p>
                    <a:p>
                      <a:pPr marL="0" marR="0">
                        <a:spcBef>
                          <a:spcPts val="0"/>
                        </a:spcBef>
                        <a:spcAft>
                          <a:spcPts val="0"/>
                        </a:spcAft>
                      </a:pPr>
                      <a:r>
                        <a:rPr lang="en-US" sz="1600" dirty="0">
                          <a:effectLst/>
                          <a:latin typeface="Arial"/>
                          <a:ea typeface="ＭＳ 明朝"/>
                        </a:rPr>
                        <a:t>Judging Criteria (aka “Judges Score Card”)</a:t>
                      </a:r>
                      <a:endParaRPr lang="en-US" sz="1600" dirty="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On Web</a:t>
                      </a:r>
                      <a:endParaRPr lang="en-US" sz="1600" dirty="0">
                        <a:effectLst/>
                        <a:latin typeface="Arial"/>
                        <a:ea typeface="ＭＳ 明朝"/>
                        <a:cs typeface="Arial"/>
                      </a:endParaRPr>
                    </a:p>
                  </a:txBody>
                  <a:tcPr marL="68580" marR="68580" marT="0" marB="0" anchor="ctr"/>
                </a:tc>
              </a:tr>
              <a:tr h="417963">
                <a:tc>
                  <a:txBody>
                    <a:bodyPr/>
                    <a:lstStyle/>
                    <a:p>
                      <a:pPr marL="0" marR="0">
                        <a:spcBef>
                          <a:spcPts val="0"/>
                        </a:spcBef>
                        <a:spcAft>
                          <a:spcPts val="0"/>
                        </a:spcAft>
                      </a:pPr>
                      <a:r>
                        <a:rPr lang="en-US" sz="1600">
                          <a:effectLst/>
                          <a:latin typeface="Arial"/>
                          <a:ea typeface="ＭＳ 明朝"/>
                        </a:rPr>
                        <a:t>Communications Procedure for Both In- Space Challenges (CommsProc)</a:t>
                      </a:r>
                      <a:endParaRPr lang="en-US" sz="160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On Web</a:t>
                      </a:r>
                      <a:endParaRPr lang="en-US" sz="1600" dirty="0">
                        <a:effectLst/>
                        <a:latin typeface="Arial"/>
                        <a:ea typeface="ＭＳ 明朝"/>
                        <a:cs typeface="Arial"/>
                      </a:endParaRPr>
                    </a:p>
                  </a:txBody>
                  <a:tcPr marL="68580" marR="68580" marT="0" marB="0" anchor="ctr"/>
                </a:tc>
              </a:tr>
              <a:tr h="549651">
                <a:tc>
                  <a:txBody>
                    <a:bodyPr/>
                    <a:lstStyle/>
                    <a:p>
                      <a:pPr marL="0" marR="0">
                        <a:spcBef>
                          <a:spcPts val="0"/>
                        </a:spcBef>
                        <a:spcAft>
                          <a:spcPts val="0"/>
                        </a:spcAft>
                      </a:pPr>
                      <a:r>
                        <a:rPr lang="en-US" sz="1600" dirty="0">
                          <a:effectLst/>
                          <a:latin typeface="Arial"/>
                          <a:ea typeface="ＭＳ 明朝"/>
                        </a:rPr>
                        <a:t>Planetary Protection Provisions for Robotic Extraterrestrial </a:t>
                      </a:r>
                      <a:r>
                        <a:rPr lang="en-US" sz="1600" dirty="0" smtClean="0">
                          <a:effectLst/>
                          <a:latin typeface="Arial"/>
                          <a:ea typeface="ＭＳ 明朝"/>
                        </a:rPr>
                        <a:t>Missions – NPR 8020.12</a:t>
                      </a:r>
                      <a:endParaRPr lang="en-US" sz="1600" dirty="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On Web</a:t>
                      </a:r>
                      <a:endParaRPr lang="en-US" sz="1600" dirty="0">
                        <a:effectLst/>
                        <a:latin typeface="Arial"/>
                        <a:ea typeface="ＭＳ 明朝"/>
                        <a:cs typeface="Arial"/>
                      </a:endParaRPr>
                    </a:p>
                  </a:txBody>
                  <a:tcPr marL="68580" marR="68580" marT="0" marB="0" anchor="ctr"/>
                </a:tc>
              </a:tr>
              <a:tr h="549651">
                <a:tc>
                  <a:txBody>
                    <a:bodyPr/>
                    <a:lstStyle/>
                    <a:p>
                      <a:pPr marL="0" marR="0">
                        <a:spcBef>
                          <a:spcPts val="0"/>
                        </a:spcBef>
                        <a:spcAft>
                          <a:spcPts val="0"/>
                        </a:spcAft>
                      </a:pPr>
                      <a:r>
                        <a:rPr lang="en-US" sz="1600" dirty="0">
                          <a:effectLst/>
                          <a:latin typeface="Arial"/>
                          <a:ea typeface="ＭＳ 明朝"/>
                        </a:rPr>
                        <a:t>NASA Technical Standard, Process for Limiting Orbital </a:t>
                      </a:r>
                      <a:r>
                        <a:rPr lang="en-US" sz="1600" dirty="0" smtClean="0">
                          <a:effectLst/>
                          <a:latin typeface="Arial"/>
                          <a:ea typeface="ＭＳ 明朝"/>
                        </a:rPr>
                        <a:t>Debris – NPR 8719.14</a:t>
                      </a:r>
                      <a:endParaRPr lang="en-US" sz="1600" dirty="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On Web</a:t>
                      </a:r>
                      <a:endParaRPr lang="en-US" sz="1600" dirty="0">
                        <a:effectLst/>
                        <a:latin typeface="Arial"/>
                        <a:ea typeface="ＭＳ 明朝"/>
                        <a:cs typeface="Arial"/>
                      </a:endParaRPr>
                    </a:p>
                  </a:txBody>
                  <a:tcPr marL="68580" marR="68580" marT="0" marB="0" anchor="ctr"/>
                </a:tc>
              </a:tr>
              <a:tr h="549651">
                <a:tc>
                  <a:txBody>
                    <a:bodyPr/>
                    <a:lstStyle/>
                    <a:p>
                      <a:pPr marL="0" marR="0">
                        <a:spcBef>
                          <a:spcPts val="0"/>
                        </a:spcBef>
                        <a:spcAft>
                          <a:spcPts val="0"/>
                        </a:spcAft>
                      </a:pPr>
                      <a:r>
                        <a:rPr lang="en-US" sz="1600" u="none" strike="noStrike" dirty="0">
                          <a:solidFill>
                            <a:srgbClr val="1D2891"/>
                          </a:solidFill>
                          <a:effectLst/>
                          <a:latin typeface="Arial"/>
                          <a:ea typeface="ＭＳ 明朝"/>
                          <a:hlinkClick r:id="rId2"/>
                        </a:rPr>
                        <a:t>Rules and Regulations, Title 47, of the Code of Federal </a:t>
                      </a:r>
                      <a:r>
                        <a:rPr lang="en-US" sz="1600" u="none" strike="noStrike" dirty="0" smtClean="0">
                          <a:solidFill>
                            <a:srgbClr val="1D2891"/>
                          </a:solidFill>
                          <a:effectLst/>
                          <a:latin typeface="Arial"/>
                          <a:ea typeface="ＭＳ 明朝"/>
                          <a:hlinkClick r:id="rId2"/>
                        </a:rPr>
                        <a:t>Regulations.</a:t>
                      </a:r>
                      <a:r>
                        <a:rPr lang="en-US" sz="1600" u="none" strike="noStrike" baseline="0" dirty="0">
                          <a:solidFill>
                            <a:schemeClr val="dk1"/>
                          </a:solidFill>
                          <a:effectLst/>
                          <a:latin typeface="Times New Roman"/>
                          <a:ea typeface="ＭＳ 明朝"/>
                          <a:hlinkClick r:id="rId2"/>
                        </a:rPr>
                        <a:t> </a:t>
                      </a:r>
                      <a:r>
                        <a:rPr lang="en-US" sz="1600" u="none" strike="noStrike" baseline="0" dirty="0" smtClean="0">
                          <a:solidFill>
                            <a:schemeClr val="dk1"/>
                          </a:solidFill>
                          <a:effectLst/>
                          <a:latin typeface="Times New Roman"/>
                          <a:ea typeface="ＭＳ 明朝"/>
                          <a:hlinkClick r:id="rId2"/>
                        </a:rPr>
                        <a:t> </a:t>
                      </a:r>
                      <a:r>
                        <a:rPr lang="en-US" sz="1600" u="none" strike="noStrike" dirty="0" smtClean="0">
                          <a:solidFill>
                            <a:srgbClr val="1D2891"/>
                          </a:solidFill>
                          <a:effectLst/>
                          <a:latin typeface="Arial"/>
                          <a:ea typeface="ＭＳ 明朝"/>
                          <a:hlinkClick r:id="rId2"/>
                        </a:rPr>
                        <a:t>FCC </a:t>
                      </a:r>
                      <a:r>
                        <a:rPr lang="en-US" sz="1600" u="none" strike="noStrike" dirty="0">
                          <a:solidFill>
                            <a:srgbClr val="1D2891"/>
                          </a:solidFill>
                          <a:effectLst/>
                          <a:latin typeface="Arial"/>
                          <a:ea typeface="ＭＳ 明朝"/>
                          <a:hlinkClick r:id="rId2"/>
                        </a:rPr>
                        <a:t>Public Notice DA: 13-445</a:t>
                      </a:r>
                      <a:endParaRPr lang="en-US" sz="1600" dirty="0">
                        <a:effectLst/>
                        <a:latin typeface="Times New Roman"/>
                        <a:ea typeface="ＭＳ 明朝"/>
                      </a:endParaRPr>
                    </a:p>
                  </a:txBody>
                  <a:tcPr marL="68580" marR="68580" marT="0" marB="0" anchor="ctr"/>
                </a:tc>
                <a:tc>
                  <a:txBody>
                    <a:bodyPr/>
                    <a:lstStyle/>
                    <a:p>
                      <a:pPr marL="0" marR="0">
                        <a:spcBef>
                          <a:spcPts val="0"/>
                        </a:spcBef>
                        <a:spcAft>
                          <a:spcPts val="0"/>
                        </a:spcAft>
                      </a:pPr>
                      <a:r>
                        <a:rPr lang="en-US" sz="1600" dirty="0" smtClean="0">
                          <a:effectLst/>
                          <a:latin typeface="Arial"/>
                          <a:ea typeface="ＭＳ 明朝"/>
                          <a:cs typeface="Arial"/>
                        </a:rPr>
                        <a:t>On Web</a:t>
                      </a:r>
                      <a:endParaRPr lang="en-US" sz="1600" dirty="0">
                        <a:effectLst/>
                        <a:latin typeface="Arial"/>
                        <a:ea typeface="ＭＳ 明朝"/>
                        <a:cs typeface="Arial"/>
                      </a:endParaRPr>
                    </a:p>
                  </a:txBody>
                  <a:tcPr marL="68580" marR="68580" marT="0" marB="0" anchor="ctr"/>
                </a:tc>
              </a:tr>
            </a:tbl>
          </a:graphicData>
        </a:graphic>
      </p:graphicFrame>
      <p:sp>
        <p:nvSpPr>
          <p:cNvPr id="10" name="Date Placeholder 9"/>
          <p:cNvSpPr>
            <a:spLocks noGrp="1"/>
          </p:cNvSpPr>
          <p:nvPr>
            <p:ph type="dt" sz="half" idx="10"/>
          </p:nvPr>
        </p:nvSpPr>
        <p:spPr/>
        <p:txBody>
          <a:bodyPr/>
          <a:lstStyle/>
          <a:p>
            <a:r>
              <a:rPr lang="en-US" smtClean="0"/>
              <a:t>January 7, 2015</a:t>
            </a:r>
            <a:endParaRPr lang="en-US" dirty="0"/>
          </a:p>
        </p:txBody>
      </p:sp>
      <p:sp>
        <p:nvSpPr>
          <p:cNvPr id="11" name="Footer Placeholder 10"/>
          <p:cNvSpPr>
            <a:spLocks noGrp="1"/>
          </p:cNvSpPr>
          <p:nvPr>
            <p:ph type="ftr" sz="quarter" idx="11"/>
          </p:nvPr>
        </p:nvSpPr>
        <p:spPr/>
        <p:txBody>
          <a:bodyPr/>
          <a:lstStyle/>
          <a:p>
            <a:r>
              <a:rPr lang="en-US" smtClean="0"/>
              <a:t>Operations and Rules</a:t>
            </a:r>
            <a:endParaRPr lang="en-US" dirty="0"/>
          </a:p>
        </p:txBody>
      </p:sp>
      <p:sp>
        <p:nvSpPr>
          <p:cNvPr id="12" name="Slide Number Placeholder 11"/>
          <p:cNvSpPr>
            <a:spLocks noGrp="1"/>
          </p:cNvSpPr>
          <p:nvPr>
            <p:ph type="sldNum" sz="quarter" idx="12"/>
          </p:nvPr>
        </p:nvSpPr>
        <p:spPr/>
        <p:txBody>
          <a:bodyPr/>
          <a:lstStyle/>
          <a:p>
            <a:fld id="{8E5A7B7A-DF28-6349-B5CF-D7CDEBF5CB83}" type="slidenum">
              <a:rPr lang="en-US" smtClean="0"/>
              <a:pPr/>
              <a:t>4</a:t>
            </a:fld>
            <a:endParaRPr lang="en-US"/>
          </a:p>
        </p:txBody>
      </p:sp>
    </p:spTree>
    <p:extLst>
      <p:ext uri="{BB962C8B-B14F-4D97-AF65-F5344CB8AC3E}">
        <p14:creationId xmlns="" xmlns:p14="http://schemas.microsoft.com/office/powerpoint/2010/main" xmlns:mv="urn:schemas-microsoft-com:mac:vml" xmlns:mc="http://schemas.openxmlformats.org/markup-compatibility/2006" val="34757055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Judges and Judging</a:t>
            </a:r>
            <a:br>
              <a:rPr lang="en-US" dirty="0" smtClean="0"/>
            </a:br>
            <a:r>
              <a:rPr lang="en-US" sz="3100" dirty="0" smtClean="0"/>
              <a:t>Sect. 3.1</a:t>
            </a:r>
            <a:endParaRPr lang="en-US" sz="3100" dirty="0"/>
          </a:p>
        </p:txBody>
      </p:sp>
      <p:sp>
        <p:nvSpPr>
          <p:cNvPr id="3" name="Content Placeholder 2"/>
          <p:cNvSpPr>
            <a:spLocks noGrp="1"/>
          </p:cNvSpPr>
          <p:nvPr>
            <p:ph idx="1"/>
          </p:nvPr>
        </p:nvSpPr>
        <p:spPr/>
        <p:txBody>
          <a:bodyPr>
            <a:normAutofit fontScale="70000" lnSpcReduction="20000"/>
          </a:bodyPr>
          <a:lstStyle/>
          <a:p>
            <a:r>
              <a:rPr lang="en-US" dirty="0" smtClean="0"/>
              <a:t>Panel of 5 Judges assess team performances with respect to rules, and are final arbitrators of rules</a:t>
            </a:r>
          </a:p>
          <a:p>
            <a:r>
              <a:rPr lang="en-US" dirty="0" smtClean="0"/>
              <a:t>In Ground Tournaments, Judges: </a:t>
            </a:r>
          </a:p>
          <a:p>
            <a:pPr lvl="1"/>
            <a:r>
              <a:rPr lang="en-US" dirty="0"/>
              <a:t>R</a:t>
            </a:r>
            <a:r>
              <a:rPr lang="en-US" dirty="0" smtClean="0"/>
              <a:t>eceive team submittals, </a:t>
            </a:r>
          </a:p>
          <a:p>
            <a:pPr lvl="1"/>
            <a:r>
              <a:rPr lang="en-US" dirty="0"/>
              <a:t>C</a:t>
            </a:r>
            <a:r>
              <a:rPr lang="en-US" dirty="0" smtClean="0"/>
              <a:t>onfer with NASA subject matter experts, </a:t>
            </a:r>
          </a:p>
          <a:p>
            <a:pPr lvl="1"/>
            <a:r>
              <a:rPr lang="en-US" dirty="0"/>
              <a:t>I</a:t>
            </a:r>
            <a:r>
              <a:rPr lang="en-US" dirty="0" smtClean="0"/>
              <a:t>nterpret the rules, </a:t>
            </a:r>
          </a:p>
          <a:p>
            <a:pPr lvl="1"/>
            <a:r>
              <a:rPr lang="en-US" dirty="0"/>
              <a:t>A</a:t>
            </a:r>
            <a:r>
              <a:rPr lang="en-US" dirty="0" smtClean="0"/>
              <a:t>ssess teams per the Judges Scorecard, </a:t>
            </a:r>
          </a:p>
          <a:p>
            <a:pPr lvl="1"/>
            <a:r>
              <a:rPr lang="en-US" dirty="0"/>
              <a:t>A</a:t>
            </a:r>
            <a:r>
              <a:rPr lang="en-US" dirty="0" smtClean="0"/>
              <a:t>ward points</a:t>
            </a:r>
          </a:p>
          <a:p>
            <a:r>
              <a:rPr lang="en-US" dirty="0" smtClean="0"/>
              <a:t>In Deep Space and Lunar Derbies, Judges:</a:t>
            </a:r>
          </a:p>
          <a:p>
            <a:pPr lvl="1"/>
            <a:r>
              <a:rPr lang="en-US" dirty="0" smtClean="0"/>
              <a:t>receive and assess team in-space </a:t>
            </a:r>
            <a:r>
              <a:rPr lang="en-US" dirty="0" err="1" smtClean="0"/>
              <a:t>comm</a:t>
            </a:r>
            <a:r>
              <a:rPr lang="en-US" dirty="0" smtClean="0"/>
              <a:t> data, </a:t>
            </a:r>
          </a:p>
          <a:p>
            <a:pPr lvl="1"/>
            <a:r>
              <a:rPr lang="en-US" dirty="0" smtClean="0"/>
              <a:t>verify team performances per rules, </a:t>
            </a:r>
          </a:p>
          <a:p>
            <a:pPr lvl="1"/>
            <a:r>
              <a:rPr lang="en-US" dirty="0" smtClean="0"/>
              <a:t>assess team achievements, and </a:t>
            </a:r>
          </a:p>
          <a:p>
            <a:pPr lvl="1"/>
            <a:r>
              <a:rPr lang="en-US" dirty="0" smtClean="0"/>
              <a:t>declare the winning achievements</a:t>
            </a:r>
          </a:p>
          <a:p>
            <a:r>
              <a:rPr lang="en-US" dirty="0" smtClean="0"/>
              <a:t>“Meet the Judges” presentation includes more detail</a:t>
            </a:r>
            <a:endParaRPr lang="en-US" dirty="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5</a:t>
            </a:fld>
            <a:endParaRPr lang="en-US"/>
          </a:p>
        </p:txBody>
      </p:sp>
    </p:spTree>
    <p:extLst>
      <p:ext uri="{BB962C8B-B14F-4D97-AF65-F5344CB8AC3E}">
        <p14:creationId xmlns="" xmlns:p14="http://schemas.microsoft.com/office/powerpoint/2010/main" xmlns:mv="urn:schemas-microsoft-com:mac:vml" xmlns:mc="http://schemas.openxmlformats.org/markup-compatibility/2006" val="30068131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Phases</a:t>
            </a:r>
            <a:br>
              <a:rPr lang="en-US" dirty="0" smtClean="0"/>
            </a:br>
            <a:r>
              <a:rPr lang="en-US" sz="3100" dirty="0" smtClean="0"/>
              <a:t>Sect. 3.2</a:t>
            </a:r>
            <a:endParaRPr lang="en-US" sz="3100" dirty="0"/>
          </a:p>
        </p:txBody>
      </p:sp>
      <p:sp>
        <p:nvSpPr>
          <p:cNvPr id="3" name="Content Placeholder 2"/>
          <p:cNvSpPr>
            <a:spLocks noGrp="1"/>
          </p:cNvSpPr>
          <p:nvPr>
            <p:ph idx="1"/>
          </p:nvPr>
        </p:nvSpPr>
        <p:spPr/>
        <p:txBody>
          <a:bodyPr>
            <a:normAutofit fontScale="92500" lnSpcReduction="10000"/>
          </a:bodyPr>
          <a:lstStyle/>
          <a:p>
            <a:r>
              <a:rPr lang="en-US" dirty="0" smtClean="0"/>
              <a:t>Four Ground Tournaments (all optional)</a:t>
            </a:r>
          </a:p>
          <a:p>
            <a:pPr lvl="1"/>
            <a:r>
              <a:rPr lang="en-US" dirty="0" smtClean="0"/>
              <a:t>Followed by delivery, integration, launch on EM-1 </a:t>
            </a:r>
          </a:p>
          <a:p>
            <a:pPr lvl="2"/>
            <a:r>
              <a:rPr lang="en-US" dirty="0" smtClean="0"/>
              <a:t>EM-1 launch for top-tier winners of GT4!</a:t>
            </a:r>
          </a:p>
          <a:p>
            <a:pPr lvl="1"/>
            <a:r>
              <a:rPr lang="en-US" dirty="0" smtClean="0"/>
              <a:t>Alternatively, teams may arrange for own launch service (at their expense)</a:t>
            </a:r>
          </a:p>
          <a:p>
            <a:r>
              <a:rPr lang="en-US" dirty="0" smtClean="0"/>
              <a:t>In-space competitions – </a:t>
            </a:r>
          </a:p>
          <a:p>
            <a:pPr lvl="1"/>
            <a:r>
              <a:rPr lang="en-US" dirty="0" smtClean="0"/>
              <a:t>Deep Space Derby – </a:t>
            </a:r>
          </a:p>
          <a:p>
            <a:pPr lvl="2"/>
            <a:r>
              <a:rPr lang="en-US" dirty="0" smtClean="0"/>
              <a:t>Competition from a range 4 million kilometers or farther</a:t>
            </a:r>
          </a:p>
          <a:p>
            <a:pPr lvl="1"/>
            <a:r>
              <a:rPr lang="en-US" dirty="0" smtClean="0"/>
              <a:t>Lunar Derby – </a:t>
            </a:r>
          </a:p>
          <a:p>
            <a:pPr lvl="2"/>
            <a:r>
              <a:rPr lang="en-US" dirty="0" smtClean="0"/>
              <a:t>Competition from lunar orbit (as defined in rules)</a:t>
            </a:r>
          </a:p>
          <a:p>
            <a:pPr lvl="1"/>
            <a:endParaRPr lang="en-US" dirty="0" smtClean="0"/>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6</a:t>
            </a:fld>
            <a:endParaRPr lang="en-US"/>
          </a:p>
        </p:txBody>
      </p:sp>
    </p:spTree>
    <p:extLst>
      <p:ext uri="{BB962C8B-B14F-4D97-AF65-F5344CB8AC3E}">
        <p14:creationId xmlns="" xmlns:p14="http://schemas.microsoft.com/office/powerpoint/2010/main" xmlns:mv="urn:schemas-microsoft-com:mac:vml" xmlns:mc="http://schemas.openxmlformats.org/markup-compatibility/2006" val="23153478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Notional Challenge Time Line</a:t>
            </a:r>
            <a:endParaRPr lang="en-US" dirty="0"/>
          </a:p>
        </p:txBody>
      </p:sp>
      <p:pic>
        <p:nvPicPr>
          <p:cNvPr id="7" name="Content Placeholder 6" descr="Challenge Time Line 20 Oct 14.pdf"/>
          <p:cNvPicPr>
            <a:picLocks noGrp="1" noChangeAspect="1"/>
          </p:cNvPicPr>
          <p:nvPr>
            <p:ph idx="1"/>
          </p:nvPr>
        </p:nvPicPr>
        <p:blipFill>
          <a:blip r:embed="rId2">
            <a:extLst>
              <a:ext uri="{28A0092B-C50C-407E-A947-70E740481C1C}">
                <a14:useLocalDpi xmlns="" xmlns:a14="http://schemas.microsoft.com/office/drawing/2010/main" xmlns:mv="urn:schemas-microsoft-com:mac:vml" xmlns:mc="http://schemas.openxmlformats.org/markup-compatibility/2006" val="0"/>
              </a:ext>
            </a:extLst>
          </a:blip>
          <a:srcRect l="-14207" r="-14207"/>
          <a:stretch>
            <a:fillRect/>
          </a:stretch>
        </p:blipFill>
        <p:spPr>
          <a:xfrm>
            <a:off x="457200" y="1738525"/>
            <a:ext cx="8229600" cy="4525963"/>
          </a:xfrm>
        </p:spPr>
      </p:pic>
      <p:sp>
        <p:nvSpPr>
          <p:cNvPr id="4" name="Date Placeholder 3"/>
          <p:cNvSpPr>
            <a:spLocks noGrp="1"/>
          </p:cNvSpPr>
          <p:nvPr>
            <p:ph type="dt" sz="half" idx="10"/>
          </p:nvPr>
        </p:nvSpPr>
        <p:spPr/>
        <p:txBody>
          <a:bodyPr/>
          <a:lstStyle/>
          <a:p>
            <a:r>
              <a:rPr lang="en-US" smtClean="0"/>
              <a:t>January 7, 2015</a:t>
            </a:r>
            <a:endParaRPr lang="en-US" dirty="0"/>
          </a:p>
        </p:txBody>
      </p:sp>
      <p:sp>
        <p:nvSpPr>
          <p:cNvPr id="5" name="Footer Placeholder 4"/>
          <p:cNvSpPr>
            <a:spLocks noGrp="1"/>
          </p:cNvSpPr>
          <p:nvPr>
            <p:ph type="ftr" sz="quarter" idx="11"/>
          </p:nvPr>
        </p:nvSpPr>
        <p:spPr/>
        <p:txBody>
          <a:bodyPr/>
          <a:lstStyle/>
          <a:p>
            <a:r>
              <a:rPr lang="en-US" smtClean="0"/>
              <a:t>Operations and Rules</a:t>
            </a:r>
            <a:endParaRPr lang="en-US" dirty="0"/>
          </a:p>
        </p:txBody>
      </p:sp>
      <p:sp>
        <p:nvSpPr>
          <p:cNvPr id="6" name="Slide Number Placeholder 5"/>
          <p:cNvSpPr>
            <a:spLocks noGrp="1"/>
          </p:cNvSpPr>
          <p:nvPr>
            <p:ph type="sldNum" sz="quarter" idx="12"/>
          </p:nvPr>
        </p:nvSpPr>
        <p:spPr/>
        <p:txBody>
          <a:bodyPr/>
          <a:lstStyle/>
          <a:p>
            <a:fld id="{8E5A7B7A-DF28-6349-B5CF-D7CDEBF5CB83}" type="slidenum">
              <a:rPr lang="en-US" smtClean="0"/>
              <a:pPr/>
              <a:t>7</a:t>
            </a:fld>
            <a:endParaRPr lang="en-US"/>
          </a:p>
        </p:txBody>
      </p:sp>
      <p:sp>
        <p:nvSpPr>
          <p:cNvPr id="8" name="Rectangle 7"/>
          <p:cNvSpPr/>
          <p:nvPr/>
        </p:nvSpPr>
        <p:spPr>
          <a:xfrm>
            <a:off x="2036890" y="2980237"/>
            <a:ext cx="2300931" cy="88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xmlns:mv="urn:schemas-microsoft-com:mac:vml" xmlns:mc="http://schemas.openxmlformats.org/markup-compatibility/2006" val="813520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Schedule</a:t>
            </a:r>
            <a:br>
              <a:rPr lang="en-US" dirty="0" smtClean="0"/>
            </a:br>
            <a:r>
              <a:rPr lang="en-US" sz="3100" dirty="0" smtClean="0"/>
              <a:t>Latest schedule always on Web</a:t>
            </a:r>
            <a:endParaRPr lang="en-US" dirty="0"/>
          </a:p>
        </p:txBody>
      </p:sp>
      <p:pic>
        <p:nvPicPr>
          <p:cNvPr id="6" name="Picture 5"/>
          <p:cNvPicPr>
            <a:picLocks noChangeAspect="1"/>
          </p:cNvPicPr>
          <p:nvPr/>
        </p:nvPicPr>
        <p:blipFill>
          <a:blip r:embed="rId2"/>
          <a:stretch>
            <a:fillRect/>
          </a:stretch>
        </p:blipFill>
        <p:spPr>
          <a:xfrm>
            <a:off x="1153838" y="1614774"/>
            <a:ext cx="6851933" cy="4792609"/>
          </a:xfrm>
          <a:prstGeom prst="rect">
            <a:avLst/>
          </a:prstGeom>
        </p:spPr>
      </p:pic>
      <p:sp>
        <p:nvSpPr>
          <p:cNvPr id="10" name="Date Placeholder 9"/>
          <p:cNvSpPr>
            <a:spLocks noGrp="1"/>
          </p:cNvSpPr>
          <p:nvPr>
            <p:ph type="dt" sz="half" idx="10"/>
          </p:nvPr>
        </p:nvSpPr>
        <p:spPr/>
        <p:txBody>
          <a:bodyPr/>
          <a:lstStyle/>
          <a:p>
            <a:r>
              <a:rPr lang="en-US" smtClean="0"/>
              <a:t>January 7, 2015</a:t>
            </a:r>
            <a:endParaRPr lang="en-US" dirty="0"/>
          </a:p>
        </p:txBody>
      </p:sp>
      <p:sp>
        <p:nvSpPr>
          <p:cNvPr id="11" name="Footer Placeholder 10"/>
          <p:cNvSpPr>
            <a:spLocks noGrp="1"/>
          </p:cNvSpPr>
          <p:nvPr>
            <p:ph type="ftr" sz="quarter" idx="11"/>
          </p:nvPr>
        </p:nvSpPr>
        <p:spPr/>
        <p:txBody>
          <a:bodyPr/>
          <a:lstStyle/>
          <a:p>
            <a:r>
              <a:rPr lang="en-US" smtClean="0"/>
              <a:t>Operations and Rules</a:t>
            </a:r>
            <a:endParaRPr lang="en-US" dirty="0"/>
          </a:p>
        </p:txBody>
      </p:sp>
      <p:sp>
        <p:nvSpPr>
          <p:cNvPr id="12" name="Slide Number Placeholder 11"/>
          <p:cNvSpPr>
            <a:spLocks noGrp="1"/>
          </p:cNvSpPr>
          <p:nvPr>
            <p:ph type="sldNum" sz="quarter" idx="12"/>
          </p:nvPr>
        </p:nvSpPr>
        <p:spPr/>
        <p:txBody>
          <a:bodyPr/>
          <a:lstStyle/>
          <a:p>
            <a:fld id="{8E5A7B7A-DF28-6349-B5CF-D7CDEBF5CB83}" type="slidenum">
              <a:rPr lang="en-US" smtClean="0"/>
              <a:pPr/>
              <a:t>8</a:t>
            </a:fld>
            <a:endParaRPr lang="en-US"/>
          </a:p>
        </p:txBody>
      </p:sp>
    </p:spTree>
    <p:extLst>
      <p:ext uri="{BB962C8B-B14F-4D97-AF65-F5344CB8AC3E}">
        <p14:creationId xmlns="" xmlns:p14="http://schemas.microsoft.com/office/powerpoint/2010/main" xmlns:mv="urn:schemas-microsoft-com:mac:vml" xmlns:mc="http://schemas.openxmlformats.org/markup-compatibility/2006" val="1986038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Eligibility and Registration</a:t>
            </a:r>
            <a:br>
              <a:rPr lang="en-US" dirty="0" smtClean="0"/>
            </a:br>
            <a:r>
              <a:rPr lang="en-US" sz="3100" dirty="0" smtClean="0"/>
              <a:t>Sect. 4.1; Rules 1-3; Sect. 5</a:t>
            </a:r>
            <a:endParaRPr lang="en-US" sz="3100" dirty="0"/>
          </a:p>
        </p:txBody>
      </p:sp>
      <p:sp>
        <p:nvSpPr>
          <p:cNvPr id="3" name="Content Placeholder 2"/>
          <p:cNvSpPr>
            <a:spLocks noGrp="1"/>
          </p:cNvSpPr>
          <p:nvPr>
            <p:ph idx="1"/>
          </p:nvPr>
        </p:nvSpPr>
        <p:spPr/>
        <p:txBody>
          <a:bodyPr>
            <a:normAutofit fontScale="77500" lnSpcReduction="20000"/>
          </a:bodyPr>
          <a:lstStyle/>
          <a:p>
            <a:r>
              <a:rPr lang="en-US" dirty="0"/>
              <a:t>Details in a previous talk</a:t>
            </a:r>
          </a:p>
          <a:p>
            <a:pPr lvl="1"/>
            <a:r>
              <a:rPr lang="en-US" dirty="0" smtClean="0"/>
              <a:t>Team leader: U.S. citizen or permanent resident, or entity incorporated in U.S.</a:t>
            </a:r>
          </a:p>
          <a:p>
            <a:pPr lvl="1"/>
            <a:r>
              <a:rPr lang="en-US" dirty="0" smtClean="0"/>
              <a:t>Team members: may include foreign nationals, if located in the U.S.</a:t>
            </a:r>
          </a:p>
          <a:p>
            <a:pPr lvl="1"/>
            <a:r>
              <a:rPr lang="en-US" dirty="0" smtClean="0"/>
              <a:t>Citizens of NASA </a:t>
            </a:r>
            <a:r>
              <a:rPr lang="en-US" dirty="0"/>
              <a:t>Export Control </a:t>
            </a:r>
            <a:r>
              <a:rPr lang="en-US" dirty="0" smtClean="0"/>
              <a:t>Program designated countries may not participate</a:t>
            </a:r>
          </a:p>
          <a:p>
            <a:pPr lvl="1"/>
            <a:r>
              <a:rPr lang="en-US" dirty="0" smtClean="0"/>
              <a:t>Teams may not include </a:t>
            </a:r>
            <a:r>
              <a:rPr lang="en-US" dirty="0"/>
              <a:t>F</a:t>
            </a:r>
            <a:r>
              <a:rPr lang="en-US" dirty="0" smtClean="0"/>
              <a:t>ederal entities or employees acting within scope of employment</a:t>
            </a:r>
          </a:p>
          <a:p>
            <a:pPr lvl="1"/>
            <a:r>
              <a:rPr lang="en-US" dirty="0" smtClean="0"/>
              <a:t>One </a:t>
            </a:r>
            <a:r>
              <a:rPr lang="en-US" dirty="0" err="1" smtClean="0"/>
              <a:t>CubeSat</a:t>
            </a:r>
            <a:r>
              <a:rPr lang="en-US" dirty="0" smtClean="0"/>
              <a:t> per team</a:t>
            </a:r>
          </a:p>
          <a:p>
            <a:endParaRPr lang="en-US" dirty="0" smtClean="0"/>
          </a:p>
          <a:p>
            <a:r>
              <a:rPr lang="en-US" dirty="0" smtClean="0"/>
              <a:t>Teams submit a Registration Data Package, and a Mission Concept Registration Data Package, per timeframe in rules</a:t>
            </a:r>
          </a:p>
        </p:txBody>
      </p:sp>
      <p:sp>
        <p:nvSpPr>
          <p:cNvPr id="7" name="Date Placeholder 6"/>
          <p:cNvSpPr>
            <a:spLocks noGrp="1"/>
          </p:cNvSpPr>
          <p:nvPr>
            <p:ph type="dt" sz="half" idx="10"/>
          </p:nvPr>
        </p:nvSpPr>
        <p:spPr/>
        <p:txBody>
          <a:bodyPr/>
          <a:lstStyle/>
          <a:p>
            <a:r>
              <a:rPr lang="en-US" smtClean="0"/>
              <a:t>January 7, 2015</a:t>
            </a:r>
            <a:endParaRPr lang="en-US" dirty="0"/>
          </a:p>
        </p:txBody>
      </p:sp>
      <p:sp>
        <p:nvSpPr>
          <p:cNvPr id="8" name="Footer Placeholder 7"/>
          <p:cNvSpPr>
            <a:spLocks noGrp="1"/>
          </p:cNvSpPr>
          <p:nvPr>
            <p:ph type="ftr" sz="quarter" idx="11"/>
          </p:nvPr>
        </p:nvSpPr>
        <p:spPr/>
        <p:txBody>
          <a:bodyPr/>
          <a:lstStyle/>
          <a:p>
            <a:r>
              <a:rPr lang="en-US" smtClean="0"/>
              <a:t>Operations and Rules</a:t>
            </a:r>
            <a:endParaRPr lang="en-US" dirty="0"/>
          </a:p>
        </p:txBody>
      </p:sp>
      <p:sp>
        <p:nvSpPr>
          <p:cNvPr id="9" name="Slide Number Placeholder 8"/>
          <p:cNvSpPr>
            <a:spLocks noGrp="1"/>
          </p:cNvSpPr>
          <p:nvPr>
            <p:ph type="sldNum" sz="quarter" idx="12"/>
          </p:nvPr>
        </p:nvSpPr>
        <p:spPr/>
        <p:txBody>
          <a:bodyPr/>
          <a:lstStyle/>
          <a:p>
            <a:fld id="{8E5A7B7A-DF28-6349-B5CF-D7CDEBF5CB83}" type="slidenum">
              <a:rPr lang="en-US" smtClean="0"/>
              <a:pPr/>
              <a:t>9</a:t>
            </a:fld>
            <a:endParaRPr lang="en-US"/>
          </a:p>
        </p:txBody>
      </p:sp>
    </p:spTree>
    <p:extLst>
      <p:ext uri="{BB962C8B-B14F-4D97-AF65-F5344CB8AC3E}">
        <p14:creationId xmlns="" xmlns:p14="http://schemas.microsoft.com/office/powerpoint/2010/main" xmlns:mv="urn:schemas-microsoft-com:mac:vml" xmlns:mc="http://schemas.openxmlformats.org/markup-compatibility/2006" val="1650507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11176</TotalTime>
  <Words>1610</Words>
  <Application>Microsoft Office PowerPoint</Application>
  <PresentationFormat>On-screen Show (4:3)</PresentationFormat>
  <Paragraphs>247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Operations and Rules</vt:lpstr>
      <vt:lpstr>Outline</vt:lpstr>
      <vt:lpstr>Intro to Ops and Rules Document</vt:lpstr>
      <vt:lpstr>Referenced in Rules Sect. 2.1</vt:lpstr>
      <vt:lpstr>Judges and Judging Sect. 3.1</vt:lpstr>
      <vt:lpstr>Phases Sect. 3.2</vt:lpstr>
      <vt:lpstr>Notional Challenge Time Line</vt:lpstr>
      <vt:lpstr>Schedule Latest schedule always on Web</vt:lpstr>
      <vt:lpstr>Eligibility and Registration Sect. 4.1; Rules 1-3; Sect. 5</vt:lpstr>
      <vt:lpstr>NASA-Furnished Resources Sect. 3.4</vt:lpstr>
      <vt:lpstr>Design Requirements Sect 4.3; Rules 4 and 5</vt:lpstr>
      <vt:lpstr>Ground Tournament Ops and Rules Sect. 4.5; Rules 8 thru 13</vt:lpstr>
      <vt:lpstr>Down-Select EM-1 Launch Candidates Sect. 4.5.2.4 and 4.5.3; Rules 13-14</vt:lpstr>
      <vt:lpstr>Rules for Deep Space Derby Sect. 4.7 Rule 22-23</vt:lpstr>
      <vt:lpstr>Rules for Lunar Derby Sect. 4.8; Rules 24-25</vt:lpstr>
      <vt:lpstr>General Rules  Applicable to Both In-Space Challenges Sect. 4.6; Rules 15 and 19</vt:lpstr>
      <vt:lpstr>General Rules  Applicable to Both In-Space Challenges Sect. 4.6; Rules 16 and 17</vt:lpstr>
      <vt:lpstr>General Rules  Applicable to Both In-Space Challenges Sect. 4.6; Rule 18</vt:lpstr>
      <vt:lpstr>General Rules  Applicable to Both In-Space Challenges Sect. 4.7 Rule 22.B; Sect. 4.8 Rule 24.C</vt:lpstr>
      <vt:lpstr>Questions?</vt:lpstr>
    </vt:vector>
  </TitlesOfParts>
  <Company>ACS,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CQC Operations and Rules</dc:title>
  <dc:creator>ODIN</dc:creator>
  <cp:lastModifiedBy>Scott</cp:lastModifiedBy>
  <cp:revision>55</cp:revision>
  <dcterms:created xsi:type="dcterms:W3CDTF">2015-01-07T16:16:28Z</dcterms:created>
  <dcterms:modified xsi:type="dcterms:W3CDTF">2015-08-01T20:50:08Z</dcterms:modified>
</cp:coreProperties>
</file>